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1"/>
  </p:sldMasterIdLst>
  <p:notesMasterIdLst>
    <p:notesMasterId r:id="rId28"/>
  </p:notesMasterIdLst>
  <p:sldIdLst>
    <p:sldId id="354" r:id="rId2"/>
    <p:sldId id="362" r:id="rId3"/>
    <p:sldId id="364" r:id="rId4"/>
    <p:sldId id="356" r:id="rId5"/>
    <p:sldId id="349" r:id="rId6"/>
    <p:sldId id="368" r:id="rId7"/>
    <p:sldId id="358" r:id="rId8"/>
    <p:sldId id="352" r:id="rId9"/>
    <p:sldId id="360" r:id="rId10"/>
    <p:sldId id="353" r:id="rId11"/>
    <p:sldId id="369" r:id="rId12"/>
    <p:sldId id="315" r:id="rId13"/>
    <p:sldId id="319" r:id="rId14"/>
    <p:sldId id="370" r:id="rId15"/>
    <p:sldId id="348" r:id="rId16"/>
    <p:sldId id="312" r:id="rId17"/>
    <p:sldId id="305" r:id="rId18"/>
    <p:sldId id="322" r:id="rId19"/>
    <p:sldId id="325" r:id="rId20"/>
    <p:sldId id="331" r:id="rId21"/>
    <p:sldId id="327" r:id="rId22"/>
    <p:sldId id="329" r:id="rId23"/>
    <p:sldId id="323" r:id="rId24"/>
    <p:sldId id="334" r:id="rId25"/>
    <p:sldId id="336" r:id="rId26"/>
    <p:sldId id="33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lanned Movement Overview" id="{CDF64684-A248-45F7-9E6E-BD4B6619A1E9}">
          <p14:sldIdLst>
            <p14:sldId id="354"/>
          </p14:sldIdLst>
        </p14:section>
        <p14:section name="Overview and Objectives" id="{77945FDE-6B13-4BE5-A2BA-D5BACB87F5ED}">
          <p14:sldIdLst>
            <p14:sldId id="362"/>
          </p14:sldIdLst>
        </p14:section>
        <p14:section name="Additional TAS/DCH Requirements" id="{679C0C90-2562-485F-BB9B-C4FBFACB6A30}">
          <p14:sldIdLst>
            <p14:sldId id="364"/>
            <p14:sldId id="356"/>
          </p14:sldIdLst>
        </p14:section>
        <p14:section name="Document Usage Overview" id="{9B26BACA-98B5-4166-A183-99AECF06AA00}">
          <p14:sldIdLst>
            <p14:sldId id="349"/>
          </p14:sldIdLst>
        </p14:section>
        <p14:section name="Planned Movement File Exchange" id="{137FC144-1645-4C97-9BBF-5F2D02E0B4E1}">
          <p14:sldIdLst>
            <p14:sldId id="368"/>
            <p14:sldId id="358"/>
            <p14:sldId id="352"/>
            <p14:sldId id="360"/>
            <p14:sldId id="353"/>
          </p14:sldIdLst>
        </p14:section>
        <p14:section name="Paper Pilot" id="{AF83DA08-828C-4F9F-9158-8439B5AB8D43}">
          <p14:sldIdLst>
            <p14:sldId id="369"/>
          </p14:sldIdLst>
        </p14:section>
        <p14:section name="LoadID Use Case" id="{8D4BEECE-C823-4C9F-8F06-5AE52792CB9F}">
          <p14:sldIdLst>
            <p14:sldId id="315"/>
            <p14:sldId id="319"/>
            <p14:sldId id="370"/>
          </p14:sldIdLst>
        </p14:section>
        <p14:section name="Contract Use Cases" id="{29B84DDC-753F-4617-B335-9DEE746C2873}">
          <p14:sldIdLst>
            <p14:sldId id="348"/>
            <p14:sldId id="312"/>
            <p14:sldId id="305"/>
          </p14:sldIdLst>
        </p14:section>
        <p14:section name="Shipment Use Cases" id="{C6380836-1181-44BE-BE36-219923929DE5}">
          <p14:sldIdLst>
            <p14:sldId id="322"/>
            <p14:sldId id="325"/>
            <p14:sldId id="331"/>
            <p14:sldId id="327"/>
            <p14:sldId id="329"/>
          </p14:sldIdLst>
        </p14:section>
        <p14:section name="Order Use Cases" id="{59836DA4-1F43-44A0-A187-702C0BCA7708}">
          <p14:sldIdLst>
            <p14:sldId id="323"/>
            <p14:sldId id="334"/>
            <p14:sldId id="336"/>
            <p14:sldId id="33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8" autoAdjust="0"/>
    <p:restoredTop sz="91385" autoAdjust="0"/>
  </p:normalViewPr>
  <p:slideViewPr>
    <p:cSldViewPr snapToGrid="0" snapToObjects="1">
      <p:cViewPr varScale="1">
        <p:scale>
          <a:sx n="90" d="100"/>
          <a:sy n="90" d="100"/>
        </p:scale>
        <p:origin x="9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662"/>
    </p:cViewPr>
  </p:sorterViewPr>
  <p:notesViewPr>
    <p:cSldViewPr snapToGrid="0" snapToObjects="1">
      <p:cViewPr varScale="1">
        <p:scale>
          <a:sx n="64" d="100"/>
          <a:sy n="64" d="100"/>
        </p:scale>
        <p:origin x="-289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740E4C-E433-8A47-8014-DBCE145FD3AE}" type="datetimeFigureOut">
              <a:rPr lang="en-US" smtClean="0"/>
              <a:pPr/>
              <a:t>6/9/2016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282EA8-EA16-1543-80CC-37868B884480}" type="slidenum">
              <a:rPr lang="en-US" smtClean="0"/>
              <a:pPr/>
              <a:t>‹#›</a:t>
            </a:fld>
            <a:endParaRPr lang="en-US"/>
          </a:p>
        </p:txBody>
      </p:sp>
    </p:spTree>
    <p:extLst>
      <p:ext uri="{BB962C8B-B14F-4D97-AF65-F5344CB8AC3E}">
        <p14:creationId xmlns:p14="http://schemas.microsoft.com/office/powerpoint/2010/main" val="29423983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F7BB7-E32E-4327-A72A-3608A8DF0C90}" type="slidenum">
              <a:rPr lang="en-US" smtClean="0"/>
              <a:t>2</a:t>
            </a:fld>
            <a:endParaRPr lang="en-US"/>
          </a:p>
        </p:txBody>
      </p:sp>
    </p:spTree>
    <p:extLst>
      <p:ext uri="{BB962C8B-B14F-4D97-AF65-F5344CB8AC3E}">
        <p14:creationId xmlns:p14="http://schemas.microsoft.com/office/powerpoint/2010/main" val="1020856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a:t>
            </a:r>
            <a:r>
              <a:rPr lang="en-US" dirty="0" err="1" smtClean="0"/>
              <a:t>LoadID</a:t>
            </a:r>
            <a:r>
              <a:rPr lang="en-US" dirty="0" smtClean="0"/>
              <a:t> to Spreadsheet</a:t>
            </a:r>
          </a:p>
          <a:p>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26</a:t>
            </a:fld>
            <a:endParaRPr lang="en-US"/>
          </a:p>
        </p:txBody>
      </p:sp>
    </p:spTree>
    <p:extLst>
      <p:ext uri="{BB962C8B-B14F-4D97-AF65-F5344CB8AC3E}">
        <p14:creationId xmlns:p14="http://schemas.microsoft.com/office/powerpoint/2010/main" val="842244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F7BB7-E32E-4327-A72A-3608A8DF0C90}" type="slidenum">
              <a:rPr lang="en-US" smtClean="0"/>
              <a:t>3</a:t>
            </a:fld>
            <a:endParaRPr lang="en-US"/>
          </a:p>
        </p:txBody>
      </p:sp>
    </p:spTree>
    <p:extLst>
      <p:ext uri="{BB962C8B-B14F-4D97-AF65-F5344CB8AC3E}">
        <p14:creationId xmlns:p14="http://schemas.microsoft.com/office/powerpoint/2010/main" val="1298299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0000"/>
                </a:solidFill>
              </a:rPr>
              <a:t>Basically the</a:t>
            </a:r>
            <a:r>
              <a:rPr lang="en-US" baseline="0" dirty="0" smtClean="0">
                <a:solidFill>
                  <a:srgbClr val="FF0000"/>
                </a:solidFill>
              </a:rPr>
              <a:t> Partner Owning the TAS may redirect the traffic to a DCH, which may control the flow of documents to the TAS based on the TAS support of the 5.02 specification.  There are a number of dependences how this could all work and each TAS Owner would have to define how they want their systems to work, and the Document flow.</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A04F7BB7-E32E-4327-A72A-3608A8DF0C90}" type="slidenum">
              <a:rPr lang="en-US" smtClean="0"/>
              <a:t>4</a:t>
            </a:fld>
            <a:endParaRPr lang="en-US"/>
          </a:p>
        </p:txBody>
      </p:sp>
    </p:spTree>
    <p:extLst>
      <p:ext uri="{BB962C8B-B14F-4D97-AF65-F5344CB8AC3E}">
        <p14:creationId xmlns:p14="http://schemas.microsoft.com/office/powerpoint/2010/main" val="2156804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F7BB7-E32E-4327-A72A-3608A8DF0C90}" type="slidenum">
              <a:rPr lang="en-US" smtClean="0"/>
              <a:t>5</a:t>
            </a:fld>
            <a:endParaRPr lang="en-US"/>
          </a:p>
        </p:txBody>
      </p:sp>
    </p:spTree>
    <p:extLst>
      <p:ext uri="{BB962C8B-B14F-4D97-AF65-F5344CB8AC3E}">
        <p14:creationId xmlns:p14="http://schemas.microsoft.com/office/powerpoint/2010/main" val="3193548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7</a:t>
            </a:fld>
            <a:endParaRPr lang="en-US"/>
          </a:p>
        </p:txBody>
      </p:sp>
    </p:spTree>
    <p:extLst>
      <p:ext uri="{BB962C8B-B14F-4D97-AF65-F5344CB8AC3E}">
        <p14:creationId xmlns:p14="http://schemas.microsoft.com/office/powerpoint/2010/main" val="1491768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8</a:t>
            </a:fld>
            <a:endParaRPr lang="en-US"/>
          </a:p>
        </p:txBody>
      </p:sp>
    </p:spTree>
    <p:extLst>
      <p:ext uri="{BB962C8B-B14F-4D97-AF65-F5344CB8AC3E}">
        <p14:creationId xmlns:p14="http://schemas.microsoft.com/office/powerpoint/2010/main" val="3873354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F7BB7-E32E-4327-A72A-3608A8DF0C90}" type="slidenum">
              <a:rPr lang="en-US" smtClean="0"/>
              <a:t>10</a:t>
            </a:fld>
            <a:endParaRPr lang="en-US"/>
          </a:p>
        </p:txBody>
      </p:sp>
    </p:spTree>
    <p:extLst>
      <p:ext uri="{BB962C8B-B14F-4D97-AF65-F5344CB8AC3E}">
        <p14:creationId xmlns:p14="http://schemas.microsoft.com/office/powerpoint/2010/main" val="3735336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Delete this it should look the same as the use case where the customer is picking up prod through a shipment.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20</a:t>
            </a:fld>
            <a:endParaRPr lang="en-US"/>
          </a:p>
        </p:txBody>
      </p:sp>
    </p:spTree>
    <p:extLst>
      <p:ext uri="{BB962C8B-B14F-4D97-AF65-F5344CB8AC3E}">
        <p14:creationId xmlns:p14="http://schemas.microsoft.com/office/powerpoint/2010/main" val="3533137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21</a:t>
            </a:fld>
            <a:endParaRPr lang="en-US"/>
          </a:p>
        </p:txBody>
      </p:sp>
    </p:spTree>
    <p:extLst>
      <p:ext uri="{BB962C8B-B14F-4D97-AF65-F5344CB8AC3E}">
        <p14:creationId xmlns:p14="http://schemas.microsoft.com/office/powerpoint/2010/main" val="672845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D2156C4-E17E-974D-A911-066EC612C7FA}"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D2156C4-E17E-974D-A911-066EC612C7FA}" type="datetimeFigureOut">
              <a:rPr lang="en-US" smtClean="0"/>
              <a:pPr/>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D2156C4-E17E-974D-A911-066EC612C7FA}" type="datetimeFigureOut">
              <a:rPr lang="en-US" smtClean="0"/>
              <a:pPr/>
              <a:t>6/9/2016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D2156C4-E17E-974D-A911-066EC612C7FA}" type="datetimeFigureOut">
              <a:rPr lang="en-US" smtClean="0"/>
              <a:pPr/>
              <a:t>6/9/2016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156C4-E17E-974D-A911-066EC612C7FA}" type="datetimeFigureOut">
              <a:rPr lang="en-US" smtClean="0"/>
              <a:pPr/>
              <a:t>6/9/2016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D2156C4-E17E-974D-A911-066EC612C7FA}" type="datetimeFigureOut">
              <a:rPr lang="en-US" smtClean="0"/>
              <a:pPr/>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D2156C4-E17E-974D-A911-066EC612C7FA}" type="datetimeFigureOut">
              <a:rPr lang="en-US" smtClean="0"/>
              <a:pPr/>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156C4-E17E-974D-A911-066EC612C7FA}" type="datetimeFigureOut">
              <a:rPr lang="en-US" smtClean="0"/>
              <a:pPr/>
              <a:t>6/9/2016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7DCAD-3CB0-A444-B387-FDEA156B87CF}" type="slidenum">
              <a:rPr lang="en-US" smtClean="0"/>
              <a:pPr/>
              <a:t>‹#›</a:t>
            </a:fld>
            <a:endParaRPr lang="en-US"/>
          </a:p>
        </p:txBody>
      </p:sp>
      <p:pic>
        <p:nvPicPr>
          <p:cNvPr id="7" name="Picture 6"/>
          <p:cNvPicPr>
            <a:picLocks noChangeAspect="1"/>
          </p:cNvPicPr>
          <p:nvPr userDrawn="1"/>
        </p:nvPicPr>
        <p:blipFill>
          <a:blip r:embed="rId13"/>
          <a:stretch>
            <a:fillRect/>
          </a:stretch>
        </p:blipFill>
        <p:spPr>
          <a:xfrm>
            <a:off x="0" y="-6922"/>
            <a:ext cx="1245121" cy="56312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5.xml"/><Relationship Id="rId7" Type="http://schemas.openxmlformats.org/officeDocument/2006/relationships/slide" Target="slide12.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7.xml"/><Relationship Id="rId4" Type="http://schemas.openxmlformats.org/officeDocument/2006/relationships/slide" Target="slide3.xml"/><Relationship Id="rId9" Type="http://schemas.openxmlformats.org/officeDocument/2006/relationships/slide" Target="slide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Slide Deck Overview</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1600" dirty="0" smtClean="0"/>
              <a:t>Each Bullet point references a Section in the Slide Deck.</a:t>
            </a:r>
          </a:p>
          <a:p>
            <a:r>
              <a:rPr lang="en-US" sz="1600" b="1" dirty="0" smtClean="0">
                <a:hlinkClick r:id="rId2" action="ppaction://hlinksldjump"/>
              </a:rPr>
              <a:t>Overview Objectives</a:t>
            </a:r>
            <a:endParaRPr lang="en-US" sz="1600" b="1" dirty="0" smtClean="0"/>
          </a:p>
          <a:p>
            <a:r>
              <a:rPr lang="en-US" sz="1600" b="1" u="sng" dirty="0" smtClean="0">
                <a:hlinkClick r:id="rId3" action="ppaction://hlinksldjump"/>
              </a:rPr>
              <a:t>Implementation Diagram</a:t>
            </a:r>
            <a:r>
              <a:rPr lang="en-US" sz="1600" dirty="0" smtClean="0">
                <a:hlinkClick r:id="rId3" action="ppaction://hlinksldjump"/>
              </a:rPr>
              <a:t> </a:t>
            </a:r>
            <a:r>
              <a:rPr lang="en-US" sz="1600" dirty="0"/>
              <a:t>– High level diagram showing how things are could be structured/stored at the TAS.  </a:t>
            </a:r>
            <a:r>
              <a:rPr lang="en-US" sz="1600" dirty="0" smtClean="0"/>
              <a:t>The assumption that some TAS account/</a:t>
            </a:r>
            <a:r>
              <a:rPr lang="en-US" sz="1600" dirty="0" err="1" smtClean="0"/>
              <a:t>LoadID</a:t>
            </a:r>
            <a:r>
              <a:rPr lang="en-US" sz="1600" dirty="0" smtClean="0"/>
              <a:t> structure is setup in the back which will still support existing Lifting procedures.</a:t>
            </a:r>
            <a:endParaRPr lang="en-US" sz="1600" dirty="0"/>
          </a:p>
          <a:p>
            <a:r>
              <a:rPr lang="en-US" sz="1600" b="1" u="sng" dirty="0" smtClean="0">
                <a:hlinkClick r:id="rId4" action="ppaction://hlinksldjump"/>
              </a:rPr>
              <a:t>Additional TAS/DCH Requirements </a:t>
            </a:r>
            <a:r>
              <a:rPr lang="en-US" sz="1600" dirty="0" smtClean="0"/>
              <a:t>– Discusses some recommended Actors and what Movement Types they may be allowed to Submit.  This infers that their should be an authentication/authorization process for the TAS, the From Party may submit data, but the Document Originator should be the </a:t>
            </a:r>
            <a:r>
              <a:rPr lang="en-US" sz="1600" dirty="0" err="1" smtClean="0"/>
              <a:t>PIDXCoCode</a:t>
            </a:r>
            <a:r>
              <a:rPr lang="en-US" sz="1600" dirty="0" smtClean="0"/>
              <a:t> that has the restrictions placed on it.  In the samples generated Customers/Carriers are treated as a Transport Company.</a:t>
            </a:r>
          </a:p>
          <a:p>
            <a:r>
              <a:rPr lang="en-US" sz="1600" b="1" u="sng" dirty="0">
                <a:hlinkClick r:id="rId5" action="ppaction://hlinksldjump"/>
              </a:rPr>
              <a:t>Planned Movement File Exchange</a:t>
            </a:r>
            <a:r>
              <a:rPr lang="en-US" sz="1600" dirty="0">
                <a:hlinkClick r:id="rId5" action="ppaction://hlinksldjump"/>
              </a:rPr>
              <a:t>  </a:t>
            </a:r>
            <a:r>
              <a:rPr lang="en-US" sz="1600" dirty="0"/>
              <a:t>-Shows the file flow between Partners.  The protocol and manner to which the files are exchanged will be determined by the Partners Exchanging Files</a:t>
            </a:r>
            <a:r>
              <a:rPr lang="en-US" sz="1600" dirty="0" smtClean="0"/>
              <a:t>.</a:t>
            </a:r>
          </a:p>
          <a:p>
            <a:r>
              <a:rPr lang="en-US" sz="1600" b="1" u="sng" dirty="0" smtClean="0"/>
              <a:t>Use Cases</a:t>
            </a:r>
            <a:r>
              <a:rPr lang="en-US" sz="1600" dirty="0" smtClean="0"/>
              <a:t> – The rest of the document is Use Cases for Contract, </a:t>
            </a:r>
            <a:r>
              <a:rPr lang="en-US" sz="1600" dirty="0" err="1" smtClean="0"/>
              <a:t>LoadID</a:t>
            </a:r>
            <a:r>
              <a:rPr lang="en-US" sz="1600" dirty="0" smtClean="0"/>
              <a:t>, Shipment, and Orders, and Nominations.</a:t>
            </a:r>
          </a:p>
          <a:p>
            <a:pPr lvl="1"/>
            <a:r>
              <a:rPr lang="en-US" sz="1200" b="1" u="sng" dirty="0" smtClean="0">
                <a:hlinkClick r:id="rId6" action="ppaction://hlinksldjump"/>
              </a:rPr>
              <a:t>Contract Use Case Overview</a:t>
            </a:r>
            <a:r>
              <a:rPr lang="en-US" sz="1200" dirty="0" smtClean="0">
                <a:hlinkClick r:id="rId6" action="ppaction://hlinksldjump"/>
              </a:rPr>
              <a:t>  </a:t>
            </a:r>
            <a:r>
              <a:rPr lang="en-US" sz="1200" dirty="0" smtClean="0"/>
              <a:t>– Contains Overview of the 3 Use Cases for Contracts</a:t>
            </a:r>
          </a:p>
          <a:p>
            <a:pPr lvl="1"/>
            <a:r>
              <a:rPr lang="en-US" sz="1200" b="1" u="sng" dirty="0" smtClean="0">
                <a:hlinkClick r:id="rId7" action="ppaction://hlinksldjump"/>
              </a:rPr>
              <a:t>Load ID Use Cases</a:t>
            </a:r>
            <a:r>
              <a:rPr lang="en-US" sz="1200" b="1" dirty="0" smtClean="0">
                <a:hlinkClick r:id="rId7" action="ppaction://hlinksldjump"/>
              </a:rPr>
              <a:t> </a:t>
            </a:r>
            <a:r>
              <a:rPr lang="en-US" sz="1200" dirty="0" smtClean="0"/>
              <a:t>– Contains Overview of the 2 Use Cases for </a:t>
            </a:r>
            <a:r>
              <a:rPr lang="en-US" sz="1200" dirty="0" err="1" smtClean="0"/>
              <a:t>LoadIDs</a:t>
            </a:r>
            <a:r>
              <a:rPr lang="en-US" sz="1200" dirty="0" smtClean="0"/>
              <a:t>.</a:t>
            </a:r>
          </a:p>
          <a:p>
            <a:pPr lvl="1"/>
            <a:r>
              <a:rPr lang="en-US" sz="1200" b="1" u="sng" dirty="0" smtClean="0">
                <a:hlinkClick r:id="rId8" action="ppaction://hlinksldjump"/>
              </a:rPr>
              <a:t>Shipment </a:t>
            </a:r>
            <a:r>
              <a:rPr lang="en-US" sz="1200" b="1" u="sng" dirty="0">
                <a:hlinkClick r:id="rId8" action="ppaction://hlinksldjump"/>
              </a:rPr>
              <a:t>Use </a:t>
            </a:r>
            <a:r>
              <a:rPr lang="en-US" sz="1200" b="1" u="sng" dirty="0" smtClean="0">
                <a:hlinkClick r:id="rId8" action="ppaction://hlinksldjump"/>
              </a:rPr>
              <a:t>Cases </a:t>
            </a:r>
            <a:r>
              <a:rPr lang="en-US" sz="1200" dirty="0" smtClean="0"/>
              <a:t>– </a:t>
            </a:r>
            <a:r>
              <a:rPr lang="en-US" sz="1200" dirty="0"/>
              <a:t>Contains Overview of the 4</a:t>
            </a:r>
            <a:r>
              <a:rPr lang="en-US" sz="1200" dirty="0" smtClean="0"/>
              <a:t> </a:t>
            </a:r>
            <a:r>
              <a:rPr lang="en-US" sz="1200" dirty="0"/>
              <a:t>Use </a:t>
            </a:r>
            <a:r>
              <a:rPr lang="en-US" sz="1200" dirty="0" smtClean="0"/>
              <a:t>Cases for Shipments.</a:t>
            </a:r>
          </a:p>
          <a:p>
            <a:pPr lvl="1"/>
            <a:r>
              <a:rPr lang="en-US" sz="1200" b="1" u="sng" dirty="0" smtClean="0">
                <a:hlinkClick r:id="rId9" action="ppaction://hlinksldjump"/>
              </a:rPr>
              <a:t>Order Use Cases </a:t>
            </a:r>
            <a:r>
              <a:rPr lang="en-US" sz="1200" b="1" u="sng" dirty="0" smtClean="0"/>
              <a:t>-</a:t>
            </a:r>
            <a:r>
              <a:rPr lang="en-US" sz="1200" dirty="0" smtClean="0"/>
              <a:t> </a:t>
            </a:r>
            <a:r>
              <a:rPr lang="en-US" sz="1200" dirty="0"/>
              <a:t>Contains Overview of the 4 Use Cases for </a:t>
            </a:r>
            <a:r>
              <a:rPr lang="en-US" sz="1200" dirty="0" smtClean="0"/>
              <a:t>Orders</a:t>
            </a:r>
          </a:p>
          <a:p>
            <a:pPr lvl="1"/>
            <a:r>
              <a:rPr lang="en-US" sz="1200" b="1" u="sng" dirty="0" smtClean="0">
                <a:hlinkClick r:id="" action="ppaction://noaction"/>
              </a:rPr>
              <a:t>Nomination Use Cases</a:t>
            </a:r>
            <a:r>
              <a:rPr lang="en-US" sz="1200" dirty="0" smtClean="0">
                <a:hlinkClick r:id="" action="ppaction://noaction"/>
              </a:rPr>
              <a:t> </a:t>
            </a:r>
            <a:r>
              <a:rPr lang="en-US" sz="1200" dirty="0" smtClean="0"/>
              <a:t>– Contains </a:t>
            </a:r>
            <a:r>
              <a:rPr lang="en-US" sz="1200" dirty="0"/>
              <a:t>Overview of the </a:t>
            </a:r>
            <a:r>
              <a:rPr lang="en-US" sz="1200" dirty="0" smtClean="0"/>
              <a:t>3 </a:t>
            </a:r>
            <a:r>
              <a:rPr lang="en-US" sz="1200" dirty="0"/>
              <a:t>Use Cases for </a:t>
            </a:r>
            <a:r>
              <a:rPr lang="en-US" sz="1200" dirty="0" smtClean="0"/>
              <a:t>Nominations.  Samples were not generated for nominations.</a:t>
            </a:r>
          </a:p>
          <a:p>
            <a:pPr lvl="1"/>
            <a:endParaRPr lang="en-US" sz="1200" b="1" u="sng" dirty="0" smtClean="0"/>
          </a:p>
          <a:p>
            <a:pPr lvl="1"/>
            <a:endParaRPr lang="en-US" sz="1200" dirty="0"/>
          </a:p>
          <a:p>
            <a:pPr lvl="1"/>
            <a:endParaRPr lang="en-US" sz="1200" dirty="0" smtClean="0"/>
          </a:p>
          <a:p>
            <a:endParaRPr lang="en-US" sz="1600" dirty="0" smtClean="0"/>
          </a:p>
          <a:p>
            <a:endParaRPr lang="en-US" sz="1600" dirty="0" smtClean="0"/>
          </a:p>
        </p:txBody>
      </p:sp>
    </p:spTree>
    <p:extLst>
      <p:ext uri="{BB962C8B-B14F-4D97-AF65-F5344CB8AC3E}">
        <p14:creationId xmlns:p14="http://schemas.microsoft.com/office/powerpoint/2010/main" val="2978667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499967793"/>
              </p:ext>
            </p:extLst>
          </p:nvPr>
        </p:nvGraphicFramePr>
        <p:xfrm>
          <a:off x="381000" y="1295400"/>
          <a:ext cx="8534400" cy="4724400"/>
        </p:xfrm>
        <a:graphic>
          <a:graphicData uri="http://schemas.openxmlformats.org/drawingml/2006/table">
            <a:tbl>
              <a:tblPr firstRow="1" bandRow="1">
                <a:tableStyleId>{5C22544A-7EE6-4342-B048-85BDC9FD1C3A}</a:tableStyleId>
              </a:tblPr>
              <a:tblGrid>
                <a:gridCol w="2455101"/>
                <a:gridCol w="223795"/>
                <a:gridCol w="3264704"/>
                <a:gridCol w="304800"/>
                <a:gridCol w="2286000"/>
              </a:tblGrid>
              <a:tr h="590550">
                <a:tc>
                  <a:txBody>
                    <a:bodyPr/>
                    <a:lstStyle/>
                    <a:p>
                      <a:pPr algn="ctr"/>
                      <a:r>
                        <a:rPr lang="en-US" dirty="0" smtClean="0"/>
                        <a:t>PIDX Co</a:t>
                      </a:r>
                      <a:endParaRPr lang="en-US" dirty="0"/>
                    </a:p>
                  </a:txBody>
                  <a:tcPr anchor="ctr"/>
                </a:tc>
                <a:tc>
                  <a:txBody>
                    <a:bodyPr/>
                    <a:lstStyle/>
                    <a:p>
                      <a:pPr algn="ctr"/>
                      <a:endParaRPr lang="en-US" dirty="0"/>
                    </a:p>
                  </a:txBody>
                  <a:tcPr anchor="ctr">
                    <a:solidFill>
                      <a:schemeClr val="bg1"/>
                    </a:solidFill>
                  </a:tcPr>
                </a:tc>
                <a:tc>
                  <a:txBody>
                    <a:bodyPr/>
                    <a:lstStyle/>
                    <a:p>
                      <a:pPr algn="ctr"/>
                      <a:r>
                        <a:rPr lang="en-US" dirty="0" smtClean="0"/>
                        <a:t>DCH</a:t>
                      </a:r>
                      <a:endParaRPr lang="en-US" dirty="0"/>
                    </a:p>
                  </a:txBody>
                  <a:tcPr anchor="ctr"/>
                </a:tc>
                <a:tc rowSpan="2">
                  <a:txBody>
                    <a:bodyPr/>
                    <a:lstStyle/>
                    <a:p>
                      <a:pPr algn="ctr"/>
                      <a:endParaRPr lang="en-US" dirty="0"/>
                    </a:p>
                  </a:txBody>
                  <a:tcPr anchor="ctr">
                    <a:noFill/>
                  </a:tcPr>
                </a:tc>
                <a:tc>
                  <a:txBody>
                    <a:bodyPr/>
                    <a:lstStyle/>
                    <a:p>
                      <a:pPr algn="ctr"/>
                      <a:r>
                        <a:rPr lang="en-US" dirty="0" smtClean="0"/>
                        <a:t>TAS[]</a:t>
                      </a:r>
                      <a:endParaRPr lang="en-US" dirty="0"/>
                    </a:p>
                  </a:txBody>
                  <a:tcPr anchor="ctr"/>
                </a:tc>
              </a:tr>
              <a:tr h="4133850">
                <a:tc>
                  <a:txBody>
                    <a:bodyPr/>
                    <a:lstStyle/>
                    <a:p>
                      <a:endParaRPr lang="en-US" dirty="0"/>
                    </a:p>
                  </a:txBody>
                  <a:tcPr/>
                </a:tc>
                <a:tc>
                  <a:txBody>
                    <a:bodyPr/>
                    <a:lstStyle/>
                    <a:p>
                      <a:endParaRPr lang="en-US" dirty="0"/>
                    </a:p>
                  </a:txBody>
                  <a:tcPr>
                    <a:solidFill>
                      <a:schemeClr val="bg1"/>
                    </a:solidFill>
                  </a:tcPr>
                </a:tc>
                <a:tc>
                  <a:txBody>
                    <a:bodyPr/>
                    <a:lstStyle/>
                    <a:p>
                      <a:endParaRPr lang="en-US" dirty="0"/>
                    </a:p>
                  </a:txBody>
                  <a:tcPr/>
                </a:tc>
                <a:tc vMerge="1">
                  <a:txBody>
                    <a:bodyPr/>
                    <a:lstStyle/>
                    <a:p>
                      <a:endParaRPr lang="en-US"/>
                    </a:p>
                  </a:txBody>
                  <a:tcPr/>
                </a:tc>
                <a:tc>
                  <a:txBody>
                    <a:bodyPr/>
                    <a:lstStyle/>
                    <a:p>
                      <a:endParaRPr lang="en-US" dirty="0"/>
                    </a:p>
                  </a:txBody>
                  <a:tcPr/>
                </a:tc>
              </a:tr>
            </a:tbl>
          </a:graphicData>
        </a:graphic>
      </p:graphicFrame>
      <p:sp>
        <p:nvSpPr>
          <p:cNvPr id="2" name="Title 1"/>
          <p:cNvSpPr>
            <a:spLocks noGrp="1"/>
          </p:cNvSpPr>
          <p:nvPr>
            <p:ph type="title"/>
          </p:nvPr>
        </p:nvSpPr>
        <p:spPr/>
        <p:txBody>
          <a:bodyPr/>
          <a:lstStyle/>
          <a:p>
            <a:r>
              <a:rPr lang="en-US" sz="2800" dirty="0" smtClean="0"/>
              <a:t>On Demand Doc Exchange Thru DCH</a:t>
            </a:r>
            <a:br>
              <a:rPr lang="en-US" sz="2800" dirty="0" smtClean="0"/>
            </a:br>
            <a:r>
              <a:rPr lang="en-US" sz="2800" dirty="0" smtClean="0"/>
              <a:t>(Real Time Remote Order Download)</a:t>
            </a:r>
            <a:endParaRPr lang="en-US" sz="2800" dirty="0"/>
          </a:p>
        </p:txBody>
      </p:sp>
      <p:sp>
        <p:nvSpPr>
          <p:cNvPr id="4" name="Rounded Rectangle 3"/>
          <p:cNvSpPr/>
          <p:nvPr/>
        </p:nvSpPr>
        <p:spPr>
          <a:xfrm>
            <a:off x="609600" y="1983049"/>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Planned Movement</a:t>
            </a:r>
          </a:p>
        </p:txBody>
      </p:sp>
      <p:sp>
        <p:nvSpPr>
          <p:cNvPr id="9" name="Rounded Rectangle 8"/>
          <p:cNvSpPr/>
          <p:nvPr/>
        </p:nvSpPr>
        <p:spPr>
          <a:xfrm>
            <a:off x="3124200" y="1981200"/>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Planned Movement</a:t>
            </a:r>
          </a:p>
        </p:txBody>
      </p:sp>
      <p:cxnSp>
        <p:nvCxnSpPr>
          <p:cNvPr id="15" name="Elbow Connector 14"/>
          <p:cNvCxnSpPr>
            <a:stCxn id="4" idx="3"/>
            <a:endCxn id="9" idx="1"/>
          </p:cNvCxnSpPr>
          <p:nvPr/>
        </p:nvCxnSpPr>
        <p:spPr>
          <a:xfrm flipV="1">
            <a:off x="2057400" y="2324840"/>
            <a:ext cx="1066800" cy="1849"/>
          </a:xfrm>
          <a:prstGeom prst="bent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
        <p:nvSpPr>
          <p:cNvPr id="42" name="Rounded Rectangle 41"/>
          <p:cNvSpPr/>
          <p:nvPr/>
        </p:nvSpPr>
        <p:spPr>
          <a:xfrm>
            <a:off x="3124200" y="3579152"/>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PM</a:t>
            </a:r>
          </a:p>
          <a:p>
            <a:pPr algn="ctr"/>
            <a:r>
              <a:rPr lang="en-US" sz="2000" b="1" dirty="0" smtClean="0"/>
              <a:t>Response</a:t>
            </a:r>
          </a:p>
        </p:txBody>
      </p:sp>
      <p:sp>
        <p:nvSpPr>
          <p:cNvPr id="23" name="Rounded Rectangle 22"/>
          <p:cNvSpPr/>
          <p:nvPr/>
        </p:nvSpPr>
        <p:spPr>
          <a:xfrm>
            <a:off x="584817" y="3572229"/>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PM </a:t>
            </a:r>
          </a:p>
          <a:p>
            <a:pPr algn="ctr"/>
            <a:r>
              <a:rPr lang="en-US" sz="2000" b="1" dirty="0" smtClean="0"/>
              <a:t>Response</a:t>
            </a:r>
          </a:p>
        </p:txBody>
      </p:sp>
      <p:cxnSp>
        <p:nvCxnSpPr>
          <p:cNvPr id="20" name="Straight Arrow Connector 19"/>
          <p:cNvCxnSpPr>
            <a:stCxn id="42" idx="1"/>
            <a:endCxn id="23" idx="3"/>
          </p:cNvCxnSpPr>
          <p:nvPr/>
        </p:nvCxnSpPr>
        <p:spPr>
          <a:xfrm flipH="1" flipV="1">
            <a:off x="2032617" y="3915869"/>
            <a:ext cx="1091583" cy="692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Straight Arrow Connector 11"/>
          <p:cNvCxnSpPr>
            <a:stCxn id="9" idx="2"/>
            <a:endCxn id="42" idx="0"/>
          </p:cNvCxnSpPr>
          <p:nvPr/>
        </p:nvCxnSpPr>
        <p:spPr>
          <a:xfrm>
            <a:off x="3848100" y="2668480"/>
            <a:ext cx="0" cy="91067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3" name="Rounded Rectangle 12"/>
          <p:cNvSpPr/>
          <p:nvPr/>
        </p:nvSpPr>
        <p:spPr>
          <a:xfrm>
            <a:off x="7286348" y="3093318"/>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RTL </a:t>
            </a:r>
            <a:r>
              <a:rPr lang="en-US" sz="2000" b="1" dirty="0" err="1" smtClean="0"/>
              <a:t>Req</a:t>
            </a:r>
            <a:endParaRPr lang="en-US" sz="2000" b="1" dirty="0" smtClean="0"/>
          </a:p>
          <a:p>
            <a:pPr algn="ctr"/>
            <a:r>
              <a:rPr lang="en-US" sz="2000" b="1" dirty="0" smtClean="0"/>
              <a:t>RTROD</a:t>
            </a:r>
          </a:p>
        </p:txBody>
      </p:sp>
      <p:sp>
        <p:nvSpPr>
          <p:cNvPr id="17" name="Rounded Rectangle 16"/>
          <p:cNvSpPr/>
          <p:nvPr/>
        </p:nvSpPr>
        <p:spPr>
          <a:xfrm>
            <a:off x="5787917" y="4083182"/>
            <a:ext cx="175588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RTL Response</a:t>
            </a:r>
          </a:p>
          <a:p>
            <a:pPr algn="ctr"/>
            <a:r>
              <a:rPr lang="en-US" sz="2000" b="1" dirty="0" smtClean="0"/>
              <a:t>With Planned</a:t>
            </a:r>
          </a:p>
          <a:p>
            <a:pPr algn="ctr"/>
            <a:r>
              <a:rPr lang="en-US" sz="2000" b="1" dirty="0" smtClean="0"/>
              <a:t>Movement</a:t>
            </a:r>
          </a:p>
        </p:txBody>
      </p:sp>
      <p:cxnSp>
        <p:nvCxnSpPr>
          <p:cNvPr id="11" name="Elbow Connector 10"/>
          <p:cNvCxnSpPr>
            <a:stCxn id="9" idx="3"/>
          </p:cNvCxnSpPr>
          <p:nvPr/>
        </p:nvCxnSpPr>
        <p:spPr>
          <a:xfrm>
            <a:off x="4572000" y="2324840"/>
            <a:ext cx="406708" cy="924"/>
          </a:xfrm>
          <a:prstGeom prst="bent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
        <p:nvSpPr>
          <p:cNvPr id="14" name="Can 13"/>
          <p:cNvSpPr/>
          <p:nvPr/>
        </p:nvSpPr>
        <p:spPr>
          <a:xfrm>
            <a:off x="5026217" y="2055754"/>
            <a:ext cx="914400" cy="54187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p>
        </p:txBody>
      </p:sp>
      <p:sp>
        <p:nvSpPr>
          <p:cNvPr id="30" name="Rounded Rectangle 29"/>
          <p:cNvSpPr/>
          <p:nvPr/>
        </p:nvSpPr>
        <p:spPr>
          <a:xfrm>
            <a:off x="4775354" y="3112100"/>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RTL Process</a:t>
            </a:r>
          </a:p>
        </p:txBody>
      </p:sp>
      <p:cxnSp>
        <p:nvCxnSpPr>
          <p:cNvPr id="32" name="Straight Arrow Connector 31"/>
          <p:cNvCxnSpPr>
            <a:stCxn id="14" idx="3"/>
            <a:endCxn id="30" idx="0"/>
          </p:cNvCxnSpPr>
          <p:nvPr/>
        </p:nvCxnSpPr>
        <p:spPr>
          <a:xfrm>
            <a:off x="5483417" y="2597624"/>
            <a:ext cx="15837" cy="514476"/>
          </a:xfrm>
          <a:prstGeom prst="straightConnector1">
            <a:avLst/>
          </a:prstGeom>
          <a:ln>
            <a:headEnd type="arrow" w="med" len="med"/>
            <a:tailEnd type="arrow" w="med" len="med"/>
          </a:ln>
        </p:spPr>
        <p:style>
          <a:lnRef idx="3">
            <a:schemeClr val="accent3"/>
          </a:lnRef>
          <a:fillRef idx="0">
            <a:schemeClr val="accent3"/>
          </a:fillRef>
          <a:effectRef idx="2">
            <a:schemeClr val="accent3"/>
          </a:effectRef>
          <a:fontRef idx="minor">
            <a:schemeClr val="tx1"/>
          </a:fontRef>
        </p:style>
      </p:cxnSp>
      <p:cxnSp>
        <p:nvCxnSpPr>
          <p:cNvPr id="34" name="Straight Arrow Connector 33"/>
          <p:cNvCxnSpPr>
            <a:stCxn id="13" idx="1"/>
            <a:endCxn id="30" idx="3"/>
          </p:cNvCxnSpPr>
          <p:nvPr/>
        </p:nvCxnSpPr>
        <p:spPr>
          <a:xfrm flipH="1">
            <a:off x="6223154" y="3436958"/>
            <a:ext cx="1063194" cy="1878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9" name="Elbow Connector 48"/>
          <p:cNvCxnSpPr>
            <a:endCxn id="17" idx="1"/>
          </p:cNvCxnSpPr>
          <p:nvPr/>
        </p:nvCxnSpPr>
        <p:spPr>
          <a:xfrm rot="16200000" flipH="1">
            <a:off x="5253179" y="4005644"/>
            <a:ext cx="723986" cy="345490"/>
          </a:xfrm>
          <a:prstGeom prst="bentConnector2">
            <a:avLst/>
          </a:prstGeom>
          <a:ln>
            <a:tailEnd type="arrow"/>
          </a:ln>
        </p:spPr>
        <p:style>
          <a:lnRef idx="3">
            <a:schemeClr val="accent3"/>
          </a:lnRef>
          <a:fillRef idx="0">
            <a:schemeClr val="accent3"/>
          </a:fillRef>
          <a:effectRef idx="2">
            <a:schemeClr val="accent3"/>
          </a:effectRef>
          <a:fontRef idx="minor">
            <a:schemeClr val="tx1"/>
          </a:fontRef>
        </p:style>
      </p:cxnSp>
      <p:sp>
        <p:nvSpPr>
          <p:cNvPr id="50" name="TextBox 49"/>
          <p:cNvSpPr txBox="1"/>
          <p:nvPr/>
        </p:nvSpPr>
        <p:spPr bwMode="auto">
          <a:xfrm>
            <a:off x="6127704" y="1355344"/>
            <a:ext cx="2522037"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rtlCol="0" anchor="ctr" anchorCtr="0" compatLnSpc="1">
            <a:prstTxWarp prst="textNoShape">
              <a:avLst/>
            </a:prstTxWarp>
            <a:spAutoFit/>
          </a:bodyPr>
          <a:lstStyle/>
          <a:p>
            <a:pPr algn="l"/>
            <a:r>
              <a:rPr lang="en-US" sz="1200" b="1" u="sng" dirty="0" smtClean="0"/>
              <a:t>Find PM - Input</a:t>
            </a:r>
          </a:p>
          <a:p>
            <a:pPr algn="l"/>
            <a:r>
              <a:rPr lang="en-US" sz="1200" dirty="0" err="1" smtClean="0"/>
              <a:t>PIDXTerminal</a:t>
            </a:r>
            <a:endParaRPr lang="en-US" sz="1200" dirty="0" smtClean="0"/>
          </a:p>
          <a:p>
            <a:pPr algn="l"/>
            <a:r>
              <a:rPr lang="en-US" sz="1200" dirty="0" err="1" smtClean="0"/>
              <a:t>MovementType</a:t>
            </a:r>
            <a:r>
              <a:rPr lang="en-US" sz="1200" dirty="0" smtClean="0"/>
              <a:t> (</a:t>
            </a:r>
            <a:r>
              <a:rPr lang="en-US" sz="1200" dirty="0" err="1" smtClean="0"/>
              <a:t>DriverSelected</a:t>
            </a:r>
            <a:r>
              <a:rPr lang="en-US" sz="1200" dirty="0" smtClean="0"/>
              <a:t>)</a:t>
            </a:r>
          </a:p>
          <a:p>
            <a:r>
              <a:rPr lang="en-US" sz="1200" dirty="0" err="1"/>
              <a:t>PIDXCo</a:t>
            </a:r>
            <a:r>
              <a:rPr lang="en-US" sz="1200" dirty="0"/>
              <a:t> </a:t>
            </a:r>
            <a:r>
              <a:rPr lang="en-US" sz="1200" dirty="0" smtClean="0"/>
              <a:t>Code (Driver Entered)</a:t>
            </a:r>
            <a:endParaRPr lang="en-US" sz="1200" dirty="0"/>
          </a:p>
          <a:p>
            <a:pPr algn="l"/>
            <a:r>
              <a:rPr lang="en-US" sz="1200" dirty="0" err="1" smtClean="0"/>
              <a:t>DriverDocID</a:t>
            </a:r>
            <a:r>
              <a:rPr lang="en-US" sz="1200" dirty="0" smtClean="0"/>
              <a:t> (Driver Enters/Selected)</a:t>
            </a:r>
          </a:p>
          <a:p>
            <a:pPr algn="l"/>
            <a:r>
              <a:rPr lang="en-US" sz="1200" dirty="0" smtClean="0"/>
              <a:t>Or</a:t>
            </a:r>
          </a:p>
          <a:p>
            <a:pPr algn="l"/>
            <a:r>
              <a:rPr lang="en-US" sz="1200" dirty="0" smtClean="0"/>
              <a:t>Vehicle ID (Matched by TAS to PM)</a:t>
            </a:r>
          </a:p>
          <a:p>
            <a:pPr algn="l"/>
            <a:r>
              <a:rPr lang="en-US" sz="1200" dirty="0" smtClean="0"/>
              <a:t>Shift (Selected By Driver)</a:t>
            </a:r>
          </a:p>
          <a:p>
            <a:pPr algn="l"/>
            <a:r>
              <a:rPr lang="en-US" sz="1200" dirty="0" smtClean="0"/>
              <a:t>Trip (Selected by Driver</a:t>
            </a:r>
          </a:p>
          <a:p>
            <a:r>
              <a:rPr lang="en-US" sz="1200" dirty="0" smtClean="0"/>
              <a:t>Ref - </a:t>
            </a:r>
            <a:r>
              <a:rPr lang="en-US" sz="1200" dirty="0" err="1" smtClean="0"/>
              <a:t>DriverEnteredText</a:t>
            </a:r>
            <a:endParaRPr lang="en-US" sz="1200" dirty="0"/>
          </a:p>
        </p:txBody>
      </p:sp>
      <p:sp>
        <p:nvSpPr>
          <p:cNvPr id="36" name="Rounded Rectangle 35"/>
          <p:cNvSpPr/>
          <p:nvPr/>
        </p:nvSpPr>
        <p:spPr>
          <a:xfrm>
            <a:off x="7244627" y="5257800"/>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BOL w/PM References</a:t>
            </a:r>
          </a:p>
        </p:txBody>
      </p:sp>
      <p:sp>
        <p:nvSpPr>
          <p:cNvPr id="38" name="Rounded Rectangle 37"/>
          <p:cNvSpPr/>
          <p:nvPr/>
        </p:nvSpPr>
        <p:spPr>
          <a:xfrm>
            <a:off x="4051454" y="5257800"/>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BOL w/PM References</a:t>
            </a:r>
          </a:p>
        </p:txBody>
      </p:sp>
      <p:cxnSp>
        <p:nvCxnSpPr>
          <p:cNvPr id="35" name="Straight Arrow Connector 34"/>
          <p:cNvCxnSpPr>
            <a:stCxn id="36" idx="1"/>
            <a:endCxn id="38" idx="3"/>
          </p:cNvCxnSpPr>
          <p:nvPr/>
        </p:nvCxnSpPr>
        <p:spPr>
          <a:xfrm flipH="1">
            <a:off x="5499254" y="5601440"/>
            <a:ext cx="1745373"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43" name="Rounded Rectangle 42"/>
          <p:cNvSpPr/>
          <p:nvPr/>
        </p:nvSpPr>
        <p:spPr>
          <a:xfrm>
            <a:off x="990600" y="5252621"/>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BOL w/PM References</a:t>
            </a:r>
          </a:p>
        </p:txBody>
      </p:sp>
      <p:cxnSp>
        <p:nvCxnSpPr>
          <p:cNvPr id="41" name="Straight Arrow Connector 40"/>
          <p:cNvCxnSpPr/>
          <p:nvPr/>
        </p:nvCxnSpPr>
        <p:spPr>
          <a:xfrm flipH="1" flipV="1">
            <a:off x="2438400" y="5596261"/>
            <a:ext cx="1613054" cy="5179"/>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7" name="Elbow Connector 46"/>
          <p:cNvCxnSpPr>
            <a:endCxn id="36" idx="0"/>
          </p:cNvCxnSpPr>
          <p:nvPr/>
        </p:nvCxnSpPr>
        <p:spPr>
          <a:xfrm rot="16200000" flipH="1">
            <a:off x="7397454" y="4686727"/>
            <a:ext cx="717418" cy="424727"/>
          </a:xfrm>
          <a:prstGeom prst="bentConnector3">
            <a:avLst>
              <a:gd name="adj1" fmla="val 502"/>
            </a:avLst>
          </a:prstGeom>
          <a:ln>
            <a:tailEnd type="arrow"/>
          </a:ln>
        </p:spPr>
        <p:style>
          <a:lnRef idx="3">
            <a:schemeClr val="accent3"/>
          </a:lnRef>
          <a:fillRef idx="0">
            <a:schemeClr val="accent3"/>
          </a:fillRef>
          <a:effectRef idx="2">
            <a:schemeClr val="accent3"/>
          </a:effectRef>
          <a:fontRef idx="minor">
            <a:schemeClr val="tx1"/>
          </a:fontRef>
        </p:style>
      </p:cxnSp>
      <p:sp>
        <p:nvSpPr>
          <p:cNvPr id="51" name="TextBox 50"/>
          <p:cNvSpPr txBox="1"/>
          <p:nvPr/>
        </p:nvSpPr>
        <p:spPr bwMode="auto">
          <a:xfrm>
            <a:off x="7968527" y="3909733"/>
            <a:ext cx="192501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rtlCol="0" anchor="ctr" anchorCtr="0" compatLnSpc="1">
            <a:prstTxWarp prst="textNoShape">
              <a:avLst/>
            </a:prstTxWarp>
            <a:spAutoFit/>
          </a:bodyPr>
          <a:lstStyle/>
          <a:p>
            <a:pPr algn="l"/>
            <a:r>
              <a:rPr lang="en-US" sz="1400" b="1" dirty="0" smtClean="0"/>
              <a:t>After Lifting</a:t>
            </a:r>
          </a:p>
          <a:p>
            <a:pPr algn="l"/>
            <a:r>
              <a:rPr lang="en-US" sz="1400" dirty="0" smtClean="0"/>
              <a:t>If Errors in Doc</a:t>
            </a:r>
          </a:p>
          <a:p>
            <a:pPr algn="l"/>
            <a:r>
              <a:rPr lang="en-US" sz="1400" dirty="0" smtClean="0"/>
              <a:t>Executed as Pickup </a:t>
            </a:r>
          </a:p>
          <a:p>
            <a:pPr algn="l"/>
            <a:r>
              <a:rPr lang="en-US" sz="1400" dirty="0" smtClean="0"/>
              <a:t>With Doc ID Ref Only.</a:t>
            </a:r>
            <a:endParaRPr lang="en-US" sz="1400" dirty="0"/>
          </a:p>
        </p:txBody>
      </p:sp>
    </p:spTree>
    <p:extLst>
      <p:ext uri="{BB962C8B-B14F-4D97-AF65-F5344CB8AC3E}">
        <p14:creationId xmlns:p14="http://schemas.microsoft.com/office/powerpoint/2010/main" val="216167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Pilot Overview</a:t>
            </a:r>
            <a:endParaRPr lang="en-US" dirty="0"/>
          </a:p>
        </p:txBody>
      </p:sp>
      <p:sp>
        <p:nvSpPr>
          <p:cNvPr id="3" name="Content Placeholder 2"/>
          <p:cNvSpPr>
            <a:spLocks noGrp="1"/>
          </p:cNvSpPr>
          <p:nvPr>
            <p:ph idx="1"/>
          </p:nvPr>
        </p:nvSpPr>
        <p:spPr>
          <a:xfrm>
            <a:off x="457200" y="1600200"/>
            <a:ext cx="8229600" cy="4452391"/>
          </a:xfrm>
        </p:spPr>
        <p:txBody>
          <a:bodyPr>
            <a:noAutofit/>
          </a:bodyPr>
          <a:lstStyle/>
          <a:p>
            <a:r>
              <a:rPr lang="en-US" sz="1600" dirty="0" smtClean="0"/>
              <a:t>During the process to validate structures/documentation, a Pilot project was formed which include use cases and generation of sample XML.</a:t>
            </a:r>
          </a:p>
          <a:p>
            <a:r>
              <a:rPr lang="en-US" sz="1600" dirty="0" smtClean="0"/>
              <a:t>Data was generated for the following Movement Types.</a:t>
            </a:r>
          </a:p>
          <a:p>
            <a:pPr lvl="1"/>
            <a:r>
              <a:rPr lang="en-US" sz="1400" dirty="0" err="1" smtClean="0"/>
              <a:t>LoadID</a:t>
            </a:r>
            <a:r>
              <a:rPr lang="en-US" sz="1400" dirty="0" smtClean="0"/>
              <a:t>, Contract, Order, Shipment</a:t>
            </a:r>
          </a:p>
          <a:p>
            <a:r>
              <a:rPr lang="en-US" sz="1600" dirty="0" smtClean="0"/>
              <a:t>Sample data sets were generated for all the following document types.</a:t>
            </a:r>
          </a:p>
          <a:p>
            <a:pPr lvl="1"/>
            <a:r>
              <a:rPr lang="en-US" sz="1400" dirty="0" smtClean="0"/>
              <a:t>Planned Movements/Response</a:t>
            </a:r>
          </a:p>
          <a:p>
            <a:pPr lvl="1"/>
            <a:r>
              <a:rPr lang="en-US" sz="1400" dirty="0" smtClean="0"/>
              <a:t>LDR/BOLs – Based on Lifting Against a PM in Use Case.</a:t>
            </a:r>
          </a:p>
          <a:p>
            <a:pPr lvl="1"/>
            <a:r>
              <a:rPr lang="en-US" sz="1400" dirty="0" smtClean="0"/>
              <a:t>Right to Lift  - Based on Lifting Against a PM and Various Loading Types (Doc in DCH, Doc in TAS).</a:t>
            </a:r>
          </a:p>
          <a:p>
            <a:r>
              <a:rPr lang="en-US" sz="1600" dirty="0" smtClean="0"/>
              <a:t>Originally the Pilot was to cover various number of partners in the equity chain but when the data was inspected in the Pilot, the only data that changed for varying equity chain lengths </a:t>
            </a:r>
            <a:r>
              <a:rPr lang="en-US" sz="1600" dirty="0"/>
              <a:t>w</a:t>
            </a:r>
            <a:r>
              <a:rPr lang="en-US" sz="1600" dirty="0" smtClean="0"/>
              <a:t>as the </a:t>
            </a:r>
            <a:r>
              <a:rPr lang="en-US" sz="1600" dirty="0" err="1" smtClean="0"/>
              <a:t>TASLoadID</a:t>
            </a:r>
            <a:r>
              <a:rPr lang="en-US" sz="1600" dirty="0" smtClean="0"/>
              <a:t>, so we decided to do a single supply partner example vs generating the same data and only changing the </a:t>
            </a:r>
            <a:r>
              <a:rPr lang="en-US" sz="1600" dirty="0" err="1" smtClean="0"/>
              <a:t>TASLoadID</a:t>
            </a:r>
            <a:r>
              <a:rPr lang="en-US" sz="1600" dirty="0" smtClean="0"/>
              <a:t> different equity chains.  </a:t>
            </a:r>
          </a:p>
          <a:p>
            <a:r>
              <a:rPr lang="en-US" sz="1600" dirty="0" smtClean="0"/>
              <a:t>Requesting </a:t>
            </a:r>
            <a:r>
              <a:rPr lang="en-US" sz="1600" dirty="0" err="1" smtClean="0"/>
              <a:t>LoadIDs</a:t>
            </a:r>
            <a:r>
              <a:rPr lang="en-US" sz="1600" dirty="0" smtClean="0"/>
              <a:t> from Supply Partners was not included in the examples since this was classified as an item that would be defined by Master Data Group.  The assumption that the Loading Account exist at the terminal in some fashion is the base assumption for this pilot.  The </a:t>
            </a:r>
            <a:r>
              <a:rPr lang="en-US" sz="1600" dirty="0" err="1" smtClean="0"/>
              <a:t>LoadID</a:t>
            </a:r>
            <a:r>
              <a:rPr lang="en-US" sz="1600" dirty="0" smtClean="0"/>
              <a:t>/Account TAB in the spreadsheet allows our spreadsheet to work since it makes some basic assumptions about data linkages between from the Seller to Supply Partners.</a:t>
            </a:r>
          </a:p>
        </p:txBody>
      </p:sp>
      <p:sp>
        <p:nvSpPr>
          <p:cNvPr id="5" name="TextBox 4"/>
          <p:cNvSpPr txBox="1"/>
          <p:nvPr/>
        </p:nvSpPr>
        <p:spPr>
          <a:xfrm>
            <a:off x="421396" y="6052592"/>
            <a:ext cx="7204986" cy="523220"/>
          </a:xfrm>
          <a:prstGeom prst="rect">
            <a:avLst/>
          </a:prstGeom>
          <a:noFill/>
        </p:spPr>
        <p:txBody>
          <a:bodyPr wrap="none" rtlCol="0">
            <a:spAutoFit/>
          </a:bodyPr>
          <a:lstStyle/>
          <a:p>
            <a:endParaRPr lang="en-US" sz="1400" dirty="0"/>
          </a:p>
          <a:p>
            <a:r>
              <a:rPr lang="en-US" sz="1400" dirty="0"/>
              <a:t>*Note - Required </a:t>
            </a:r>
            <a:r>
              <a:rPr lang="en-US" sz="1400" dirty="0" smtClean="0"/>
              <a:t>Planned Movement/RTL Elements are </a:t>
            </a:r>
            <a:r>
              <a:rPr lang="en-US" sz="1400" dirty="0"/>
              <a:t>discussed in the PM Document Flow.ppt</a:t>
            </a:r>
            <a:r>
              <a:rPr lang="en-US" sz="1400" dirty="0" smtClean="0"/>
              <a:t>.</a:t>
            </a:r>
            <a:endParaRPr lang="en-US" sz="1400" dirty="0"/>
          </a:p>
        </p:txBody>
      </p:sp>
    </p:spTree>
    <p:extLst>
      <p:ext uri="{BB962C8B-B14F-4D97-AF65-F5344CB8AC3E}">
        <p14:creationId xmlns:p14="http://schemas.microsoft.com/office/powerpoint/2010/main" val="3742499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LoadID</a:t>
            </a:r>
            <a:r>
              <a:rPr lang="en-US" dirty="0" smtClean="0"/>
              <a:t> Use Case Overview</a:t>
            </a:r>
            <a:endParaRPr lang="en-US" dirty="0"/>
          </a:p>
        </p:txBody>
      </p:sp>
      <p:sp>
        <p:nvSpPr>
          <p:cNvPr id="3" name="Content Placeholder 2"/>
          <p:cNvSpPr>
            <a:spLocks noGrp="1"/>
          </p:cNvSpPr>
          <p:nvPr>
            <p:ph idx="1"/>
          </p:nvPr>
        </p:nvSpPr>
        <p:spPr>
          <a:xfrm>
            <a:off x="457200" y="1250732"/>
            <a:ext cx="8229600" cy="1624354"/>
          </a:xfrm>
        </p:spPr>
        <p:txBody>
          <a:bodyPr>
            <a:normAutofit/>
          </a:bodyPr>
          <a:lstStyle/>
          <a:p>
            <a:pPr marL="457200" indent="-457200">
              <a:buAutoNum type="arabicParenR"/>
            </a:pPr>
            <a:r>
              <a:rPr lang="en-US" sz="2000" dirty="0" err="1" smtClean="0"/>
              <a:t>LoadID</a:t>
            </a:r>
            <a:r>
              <a:rPr lang="en-US" sz="2000" dirty="0" smtClean="0"/>
              <a:t> for Equity Terminal – Shows how you can load against an </a:t>
            </a:r>
            <a:r>
              <a:rPr lang="en-US" sz="2000" dirty="0" err="1" smtClean="0"/>
              <a:t>LoadId</a:t>
            </a:r>
            <a:r>
              <a:rPr lang="en-US" sz="2000" dirty="0" smtClean="0"/>
              <a:t> setup at the Terminal.</a:t>
            </a:r>
          </a:p>
          <a:p>
            <a:pPr marL="457200" indent="-457200">
              <a:buAutoNum type="arabicParenR"/>
            </a:pPr>
            <a:r>
              <a:rPr lang="en-US" sz="2000" dirty="0" err="1" smtClean="0"/>
              <a:t>LoadID</a:t>
            </a:r>
            <a:r>
              <a:rPr lang="en-US" sz="2000" dirty="0" smtClean="0"/>
              <a:t> For Non-Equity Terminal – Shows typical data entries for </a:t>
            </a:r>
            <a:r>
              <a:rPr lang="en-US" sz="2000" dirty="0" err="1" smtClean="0"/>
              <a:t>LoadID</a:t>
            </a:r>
            <a:r>
              <a:rPr lang="en-US" sz="2000" dirty="0" smtClean="0"/>
              <a:t> creation in Equity Chain.</a:t>
            </a:r>
            <a:endParaRPr lang="en-US" sz="2000" dirty="0"/>
          </a:p>
        </p:txBody>
      </p:sp>
      <p:sp>
        <p:nvSpPr>
          <p:cNvPr id="4" name="Rechteck 13"/>
          <p:cNvSpPr/>
          <p:nvPr/>
        </p:nvSpPr>
        <p:spPr>
          <a:xfrm>
            <a:off x="533400" y="3216012"/>
            <a:ext cx="8041660" cy="97010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hteck 15"/>
          <p:cNvSpPr/>
          <p:nvPr/>
        </p:nvSpPr>
        <p:spPr>
          <a:xfrm>
            <a:off x="3060246" y="3474528"/>
            <a:ext cx="720000" cy="586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6" name="Zylinder 16"/>
          <p:cNvSpPr/>
          <p:nvPr/>
        </p:nvSpPr>
        <p:spPr>
          <a:xfrm>
            <a:off x="5265237" y="3474528"/>
            <a:ext cx="995423" cy="58604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7" name="Pfeil nach rechts 17"/>
          <p:cNvSpPr/>
          <p:nvPr/>
        </p:nvSpPr>
        <p:spPr>
          <a:xfrm>
            <a:off x="4003599" y="3799250"/>
            <a:ext cx="1012784" cy="1243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Textfeld 18"/>
          <p:cNvSpPr txBox="1"/>
          <p:nvPr/>
        </p:nvSpPr>
        <p:spPr>
          <a:xfrm>
            <a:off x="3869471" y="3547054"/>
            <a:ext cx="1090363" cy="338554"/>
          </a:xfrm>
          <a:prstGeom prst="rect">
            <a:avLst/>
          </a:prstGeom>
          <a:noFill/>
        </p:spPr>
        <p:txBody>
          <a:bodyPr wrap="none" rtlCol="0">
            <a:spAutoFit/>
          </a:bodyPr>
          <a:lstStyle/>
          <a:p>
            <a:r>
              <a:rPr lang="en-GB" sz="1600" dirty="0" smtClean="0"/>
              <a:t>PM </a:t>
            </a:r>
            <a:r>
              <a:rPr lang="en-GB" sz="1600" dirty="0" err="1" smtClean="0"/>
              <a:t>LoadID</a:t>
            </a:r>
            <a:endParaRPr lang="en-GB" sz="1600" dirty="0"/>
          </a:p>
        </p:txBody>
      </p:sp>
      <p:sp>
        <p:nvSpPr>
          <p:cNvPr id="10" name="TextBox 9"/>
          <p:cNvSpPr txBox="1"/>
          <p:nvPr/>
        </p:nvSpPr>
        <p:spPr>
          <a:xfrm>
            <a:off x="617714" y="3302848"/>
            <a:ext cx="2416508" cy="646331"/>
          </a:xfrm>
          <a:prstGeom prst="rect">
            <a:avLst/>
          </a:prstGeom>
          <a:noFill/>
        </p:spPr>
        <p:txBody>
          <a:bodyPr wrap="square" rtlCol="0">
            <a:spAutoFit/>
          </a:bodyPr>
          <a:lstStyle/>
          <a:p>
            <a:r>
              <a:rPr lang="en-US" dirty="0" smtClean="0"/>
              <a:t>Create Loading Account</a:t>
            </a:r>
          </a:p>
          <a:p>
            <a:r>
              <a:rPr lang="en-US" dirty="0" smtClean="0"/>
              <a:t>For Pickup</a:t>
            </a:r>
            <a:endParaRPr lang="en-US" dirty="0"/>
          </a:p>
        </p:txBody>
      </p:sp>
      <p:sp>
        <p:nvSpPr>
          <p:cNvPr id="21" name="Rechteck 13"/>
          <p:cNvSpPr/>
          <p:nvPr/>
        </p:nvSpPr>
        <p:spPr>
          <a:xfrm>
            <a:off x="533400" y="4391610"/>
            <a:ext cx="8041660" cy="97010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2" name="Rechteck 15"/>
          <p:cNvSpPr/>
          <p:nvPr/>
        </p:nvSpPr>
        <p:spPr>
          <a:xfrm>
            <a:off x="3060246" y="4650126"/>
            <a:ext cx="720000" cy="586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23" name="Zylinder 16"/>
          <p:cNvSpPr/>
          <p:nvPr/>
        </p:nvSpPr>
        <p:spPr>
          <a:xfrm>
            <a:off x="5063356" y="4651922"/>
            <a:ext cx="995423" cy="58604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24" name="Pfeil nach rechts 17"/>
          <p:cNvSpPr/>
          <p:nvPr/>
        </p:nvSpPr>
        <p:spPr>
          <a:xfrm>
            <a:off x="4003599" y="4974848"/>
            <a:ext cx="1012784" cy="1243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Textfeld 18"/>
          <p:cNvSpPr txBox="1"/>
          <p:nvPr/>
        </p:nvSpPr>
        <p:spPr>
          <a:xfrm>
            <a:off x="3869471" y="4722652"/>
            <a:ext cx="1090363" cy="338554"/>
          </a:xfrm>
          <a:prstGeom prst="rect">
            <a:avLst/>
          </a:prstGeom>
          <a:noFill/>
        </p:spPr>
        <p:txBody>
          <a:bodyPr wrap="none" rtlCol="0">
            <a:spAutoFit/>
          </a:bodyPr>
          <a:lstStyle/>
          <a:p>
            <a:r>
              <a:rPr lang="en-GB" sz="1600" dirty="0" smtClean="0"/>
              <a:t>PM </a:t>
            </a:r>
            <a:r>
              <a:rPr lang="en-GB" sz="1600" dirty="0" err="1" smtClean="0"/>
              <a:t>LoadID</a:t>
            </a:r>
            <a:endParaRPr lang="en-GB" sz="1600" dirty="0"/>
          </a:p>
        </p:txBody>
      </p:sp>
      <p:sp>
        <p:nvSpPr>
          <p:cNvPr id="26" name="TextBox 25"/>
          <p:cNvSpPr txBox="1"/>
          <p:nvPr/>
        </p:nvSpPr>
        <p:spPr>
          <a:xfrm>
            <a:off x="617714" y="4478446"/>
            <a:ext cx="2416508" cy="923330"/>
          </a:xfrm>
          <a:prstGeom prst="rect">
            <a:avLst/>
          </a:prstGeom>
          <a:noFill/>
        </p:spPr>
        <p:txBody>
          <a:bodyPr wrap="square" rtlCol="0">
            <a:spAutoFit/>
          </a:bodyPr>
          <a:lstStyle/>
          <a:p>
            <a:r>
              <a:rPr lang="en-US" dirty="0" smtClean="0"/>
              <a:t>Create Loading Account</a:t>
            </a:r>
          </a:p>
          <a:p>
            <a:r>
              <a:rPr lang="en-US" dirty="0" smtClean="0"/>
              <a:t>For Pickup (TP1 is Supplier BBB/200)</a:t>
            </a:r>
            <a:endParaRPr lang="en-US" dirty="0"/>
          </a:p>
        </p:txBody>
      </p:sp>
    </p:spTree>
    <p:extLst>
      <p:ext uri="{BB962C8B-B14F-4D97-AF65-F5344CB8AC3E}">
        <p14:creationId xmlns:p14="http://schemas.microsoft.com/office/powerpoint/2010/main" val="3710309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9"/>
            <a:ext cx="8229600" cy="808012"/>
          </a:xfrm>
        </p:spPr>
        <p:txBody>
          <a:bodyPr>
            <a:normAutofit/>
          </a:bodyPr>
          <a:lstStyle/>
          <a:p>
            <a:r>
              <a:rPr lang="en-GB" sz="2800" dirty="0" err="1" smtClean="0"/>
              <a:t>LoadID</a:t>
            </a:r>
            <a:r>
              <a:rPr lang="en-GB" sz="2800" dirty="0" smtClean="0"/>
              <a:t> Use Case 1– Supplier Created</a:t>
            </a:r>
            <a:endParaRPr lang="en-GB" sz="2800" dirty="0"/>
          </a:p>
        </p:txBody>
      </p:sp>
      <p:sp>
        <p:nvSpPr>
          <p:cNvPr id="4" name="Rechteck 3"/>
          <p:cNvSpPr/>
          <p:nvPr/>
        </p:nvSpPr>
        <p:spPr>
          <a:xfrm>
            <a:off x="2991786" y="3682180"/>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6" name="Textfeld 5"/>
          <p:cNvSpPr txBox="1"/>
          <p:nvPr/>
        </p:nvSpPr>
        <p:spPr>
          <a:xfrm>
            <a:off x="715712" y="1378576"/>
            <a:ext cx="7890065" cy="1569660"/>
          </a:xfrm>
          <a:prstGeom prst="rect">
            <a:avLst/>
          </a:prstGeom>
          <a:noFill/>
        </p:spPr>
        <p:txBody>
          <a:bodyPr wrap="square" rtlCol="0">
            <a:spAutoFit/>
          </a:bodyPr>
          <a:lstStyle/>
          <a:p>
            <a:r>
              <a:rPr lang="en-GB" sz="1600" dirty="0"/>
              <a:t>Oil Co AAA is the Stockowner at the Terminal </a:t>
            </a:r>
            <a:r>
              <a:rPr lang="en-GB" sz="1600" dirty="0" smtClean="0"/>
              <a:t>loading a </a:t>
            </a:r>
            <a:r>
              <a:rPr lang="en-GB" sz="1600" dirty="0" err="1" smtClean="0"/>
              <a:t>LoadID</a:t>
            </a:r>
            <a:r>
              <a:rPr lang="en-GB" sz="1600" dirty="0" smtClean="0"/>
              <a:t> file.</a:t>
            </a:r>
            <a:endParaRPr lang="en-GB" sz="1600" dirty="0"/>
          </a:p>
          <a:p>
            <a:endParaRPr lang="en-GB" sz="1600" dirty="0"/>
          </a:p>
          <a:p>
            <a:r>
              <a:rPr lang="en-GB" sz="1600" dirty="0" smtClean="0"/>
              <a:t>Preconditions:</a:t>
            </a:r>
          </a:p>
          <a:p>
            <a:pPr marL="285750" indent="-285750">
              <a:buFontTx/>
              <a:buChar char="-"/>
            </a:pPr>
            <a:r>
              <a:rPr lang="en-GB" sz="1600" dirty="0" smtClean="0"/>
              <a:t>Arrangement with TAS to allow AAA to manage their Own </a:t>
            </a:r>
            <a:r>
              <a:rPr lang="en-GB" sz="1600" dirty="0" err="1" smtClean="0"/>
              <a:t>LoadIDs</a:t>
            </a:r>
            <a:r>
              <a:rPr lang="en-GB" sz="1600" dirty="0"/>
              <a:t> </a:t>
            </a:r>
            <a:r>
              <a:rPr lang="en-GB" sz="1600" dirty="0" smtClean="0"/>
              <a:t>is in place.  AAA is flagged to allow for Creation of </a:t>
            </a:r>
            <a:r>
              <a:rPr lang="en-GB" sz="1600" dirty="0" err="1" smtClean="0"/>
              <a:t>LoadIDs</a:t>
            </a:r>
            <a:r>
              <a:rPr lang="en-GB" sz="1600" dirty="0" smtClean="0"/>
              <a:t>.</a:t>
            </a:r>
          </a:p>
          <a:p>
            <a:pPr marL="285750" indent="-285750">
              <a:buFontTx/>
              <a:buChar char="-"/>
            </a:pPr>
            <a:r>
              <a:rPr lang="en-GB" sz="1600" dirty="0" smtClean="0"/>
              <a:t>AAA is Stockowner.</a:t>
            </a:r>
            <a:endParaRPr lang="en-GB" sz="1600" dirty="0"/>
          </a:p>
        </p:txBody>
      </p:sp>
      <p:sp>
        <p:nvSpPr>
          <p:cNvPr id="7" name="Rechteck 6"/>
          <p:cNvSpPr/>
          <p:nvPr/>
        </p:nvSpPr>
        <p:spPr>
          <a:xfrm>
            <a:off x="674077" y="1335387"/>
            <a:ext cx="8012723" cy="185907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4907" y="3809092"/>
            <a:ext cx="923544" cy="646176"/>
          </a:xfrm>
          <a:prstGeom prst="rect">
            <a:avLst/>
          </a:prstGeom>
        </p:spPr>
      </p:pic>
      <p:sp>
        <p:nvSpPr>
          <p:cNvPr id="10" name="Rechteck 9"/>
          <p:cNvSpPr/>
          <p:nvPr/>
        </p:nvSpPr>
        <p:spPr>
          <a:xfrm>
            <a:off x="674077" y="3317991"/>
            <a:ext cx="8041660" cy="146235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Pfeil nach rechts 11"/>
          <p:cNvSpPr/>
          <p:nvPr/>
        </p:nvSpPr>
        <p:spPr>
          <a:xfrm>
            <a:off x="4041966" y="4030684"/>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14" name="Rechteck 13"/>
          <p:cNvSpPr/>
          <p:nvPr/>
        </p:nvSpPr>
        <p:spPr>
          <a:xfrm>
            <a:off x="674077" y="4955910"/>
            <a:ext cx="8041660" cy="170147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hteck 15"/>
          <p:cNvSpPr/>
          <p:nvPr/>
        </p:nvSpPr>
        <p:spPr>
          <a:xfrm>
            <a:off x="2888356" y="5601274"/>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17" name="Zylinder 16"/>
          <p:cNvSpPr/>
          <p:nvPr/>
        </p:nvSpPr>
        <p:spPr>
          <a:xfrm>
            <a:off x="5093347" y="5601274"/>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18" name="Pfeil nach rechts 17"/>
          <p:cNvSpPr/>
          <p:nvPr/>
        </p:nvSpPr>
        <p:spPr>
          <a:xfrm>
            <a:off x="3831709" y="5996332"/>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Textfeld 18"/>
          <p:cNvSpPr txBox="1"/>
          <p:nvPr/>
        </p:nvSpPr>
        <p:spPr>
          <a:xfrm>
            <a:off x="3697581" y="5744136"/>
            <a:ext cx="1090363" cy="338554"/>
          </a:xfrm>
          <a:prstGeom prst="rect">
            <a:avLst/>
          </a:prstGeom>
          <a:noFill/>
        </p:spPr>
        <p:txBody>
          <a:bodyPr wrap="none" rtlCol="0">
            <a:spAutoFit/>
          </a:bodyPr>
          <a:lstStyle/>
          <a:p>
            <a:r>
              <a:rPr lang="en-GB" sz="1600" dirty="0" smtClean="0"/>
              <a:t>PM </a:t>
            </a:r>
            <a:r>
              <a:rPr lang="en-GB" sz="1600" dirty="0" err="1" smtClean="0"/>
              <a:t>LoadID</a:t>
            </a:r>
            <a:endParaRPr lang="en-GB" sz="1600" dirty="0"/>
          </a:p>
        </p:txBody>
      </p:sp>
      <p:sp>
        <p:nvSpPr>
          <p:cNvPr id="25" name="Textfeld 12"/>
          <p:cNvSpPr txBox="1"/>
          <p:nvPr/>
        </p:nvSpPr>
        <p:spPr>
          <a:xfrm>
            <a:off x="4436864" y="3516424"/>
            <a:ext cx="1503938" cy="369332"/>
          </a:xfrm>
          <a:prstGeom prst="rect">
            <a:avLst/>
          </a:prstGeom>
          <a:noFill/>
        </p:spPr>
        <p:txBody>
          <a:bodyPr wrap="none" rtlCol="0">
            <a:spAutoFit/>
          </a:bodyPr>
          <a:lstStyle/>
          <a:p>
            <a:r>
              <a:rPr lang="en-GB" dirty="0" smtClean="0"/>
              <a:t>Customer C01</a:t>
            </a:r>
            <a:endParaRPr lang="en-GB" dirty="0"/>
          </a:p>
        </p:txBody>
      </p:sp>
    </p:spTree>
    <p:extLst>
      <p:ext uri="{BB962C8B-B14F-4D97-AF65-F5344CB8AC3E}">
        <p14:creationId xmlns:p14="http://schemas.microsoft.com/office/powerpoint/2010/main" val="2356601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9"/>
            <a:ext cx="8229600" cy="808012"/>
          </a:xfrm>
        </p:spPr>
        <p:txBody>
          <a:bodyPr>
            <a:normAutofit/>
          </a:bodyPr>
          <a:lstStyle/>
          <a:p>
            <a:r>
              <a:rPr lang="en-GB" sz="2800" dirty="0" err="1" smtClean="0"/>
              <a:t>LoadID</a:t>
            </a:r>
            <a:r>
              <a:rPr lang="en-GB" sz="2800" dirty="0" smtClean="0"/>
              <a:t> Use Case 2</a:t>
            </a:r>
            <a:endParaRPr lang="en-GB" sz="2800" dirty="0"/>
          </a:p>
        </p:txBody>
      </p:sp>
      <p:sp>
        <p:nvSpPr>
          <p:cNvPr id="4" name="Rechteck 3"/>
          <p:cNvSpPr/>
          <p:nvPr/>
        </p:nvSpPr>
        <p:spPr>
          <a:xfrm>
            <a:off x="2991786" y="3682180"/>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6" name="Textfeld 5"/>
          <p:cNvSpPr txBox="1"/>
          <p:nvPr/>
        </p:nvSpPr>
        <p:spPr>
          <a:xfrm>
            <a:off x="715712" y="1378576"/>
            <a:ext cx="7890065" cy="1815882"/>
          </a:xfrm>
          <a:prstGeom prst="rect">
            <a:avLst/>
          </a:prstGeom>
          <a:noFill/>
        </p:spPr>
        <p:txBody>
          <a:bodyPr wrap="square" rtlCol="0">
            <a:spAutoFit/>
          </a:bodyPr>
          <a:lstStyle/>
          <a:p>
            <a:r>
              <a:rPr lang="en-GB" sz="1600" dirty="0"/>
              <a:t>Oil Co AAA </a:t>
            </a:r>
            <a:r>
              <a:rPr lang="en-GB" sz="1600" dirty="0" smtClean="0"/>
              <a:t>has a Supply Partner BBB at </a:t>
            </a:r>
            <a:r>
              <a:rPr lang="en-GB" sz="1600" dirty="0"/>
              <a:t>the </a:t>
            </a:r>
            <a:r>
              <a:rPr lang="en-GB" sz="1600" dirty="0" smtClean="0"/>
              <a:t>Terminal, after exchanging data with BBB (to be defined by Master Data), AAA loads the </a:t>
            </a:r>
            <a:r>
              <a:rPr lang="en-GB" sz="1600" dirty="0" err="1" smtClean="0"/>
              <a:t>LoadID</a:t>
            </a:r>
            <a:r>
              <a:rPr lang="en-GB" sz="1600" dirty="0" smtClean="0"/>
              <a:t> to the TAS to lift against.</a:t>
            </a:r>
            <a:endParaRPr lang="en-GB" sz="1600" dirty="0"/>
          </a:p>
          <a:p>
            <a:endParaRPr lang="en-GB" sz="1600" dirty="0"/>
          </a:p>
          <a:p>
            <a:r>
              <a:rPr lang="en-GB" sz="1600" dirty="0" smtClean="0"/>
              <a:t>Preconditions:</a:t>
            </a:r>
          </a:p>
          <a:p>
            <a:pPr marL="285750" indent="-285750">
              <a:buFontTx/>
              <a:buChar char="-"/>
            </a:pPr>
            <a:r>
              <a:rPr lang="en-GB" sz="1600" dirty="0" smtClean="0"/>
              <a:t>Arrangement with TAS/BBB to allow AAA to manage their Own </a:t>
            </a:r>
            <a:r>
              <a:rPr lang="en-GB" sz="1600" dirty="0" err="1" smtClean="0"/>
              <a:t>LoadIDs</a:t>
            </a:r>
            <a:r>
              <a:rPr lang="en-GB" sz="1600" dirty="0"/>
              <a:t> </a:t>
            </a:r>
            <a:r>
              <a:rPr lang="en-GB" sz="1600" dirty="0" smtClean="0"/>
              <a:t>is in place.  AAA is flagged to allow to down </a:t>
            </a:r>
            <a:r>
              <a:rPr lang="en-GB" sz="1600" dirty="0" err="1" smtClean="0"/>
              <a:t>LoadIDs</a:t>
            </a:r>
            <a:r>
              <a:rPr lang="en-GB" sz="1600" dirty="0" smtClean="0"/>
              <a:t>.</a:t>
            </a:r>
          </a:p>
          <a:p>
            <a:pPr marL="285750" indent="-285750">
              <a:buFontTx/>
              <a:buChar char="-"/>
            </a:pPr>
            <a:r>
              <a:rPr lang="en-GB" sz="1600" dirty="0" smtClean="0"/>
              <a:t>BBB is Stockowner.</a:t>
            </a:r>
            <a:endParaRPr lang="en-GB" sz="1600" dirty="0"/>
          </a:p>
        </p:txBody>
      </p:sp>
      <p:sp>
        <p:nvSpPr>
          <p:cNvPr id="7" name="Rechteck 6"/>
          <p:cNvSpPr/>
          <p:nvPr/>
        </p:nvSpPr>
        <p:spPr>
          <a:xfrm>
            <a:off x="674077" y="1335387"/>
            <a:ext cx="8012723" cy="185907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4907" y="3809092"/>
            <a:ext cx="923544" cy="646176"/>
          </a:xfrm>
          <a:prstGeom prst="rect">
            <a:avLst/>
          </a:prstGeom>
        </p:spPr>
      </p:pic>
      <p:sp>
        <p:nvSpPr>
          <p:cNvPr id="10" name="Rechteck 9"/>
          <p:cNvSpPr/>
          <p:nvPr/>
        </p:nvSpPr>
        <p:spPr>
          <a:xfrm>
            <a:off x="674077" y="3317991"/>
            <a:ext cx="8041660" cy="146235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Pfeil nach rechts 11"/>
          <p:cNvSpPr/>
          <p:nvPr/>
        </p:nvSpPr>
        <p:spPr>
          <a:xfrm>
            <a:off x="4041966" y="4030684"/>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14" name="Rechteck 13"/>
          <p:cNvSpPr/>
          <p:nvPr/>
        </p:nvSpPr>
        <p:spPr>
          <a:xfrm>
            <a:off x="674077" y="4955910"/>
            <a:ext cx="8041660" cy="170147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hteck 15"/>
          <p:cNvSpPr/>
          <p:nvPr/>
        </p:nvSpPr>
        <p:spPr>
          <a:xfrm>
            <a:off x="2888356" y="5601274"/>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17" name="Zylinder 16"/>
          <p:cNvSpPr/>
          <p:nvPr/>
        </p:nvSpPr>
        <p:spPr>
          <a:xfrm>
            <a:off x="5093347" y="5601274"/>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18" name="Pfeil nach rechts 17"/>
          <p:cNvSpPr/>
          <p:nvPr/>
        </p:nvSpPr>
        <p:spPr>
          <a:xfrm>
            <a:off x="3831709" y="5996332"/>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Textfeld 18"/>
          <p:cNvSpPr txBox="1"/>
          <p:nvPr/>
        </p:nvSpPr>
        <p:spPr>
          <a:xfrm>
            <a:off x="3697581" y="5744136"/>
            <a:ext cx="1090363" cy="338554"/>
          </a:xfrm>
          <a:prstGeom prst="rect">
            <a:avLst/>
          </a:prstGeom>
          <a:noFill/>
        </p:spPr>
        <p:txBody>
          <a:bodyPr wrap="none" rtlCol="0">
            <a:spAutoFit/>
          </a:bodyPr>
          <a:lstStyle/>
          <a:p>
            <a:r>
              <a:rPr lang="en-GB" sz="1600" dirty="0" smtClean="0"/>
              <a:t>PM </a:t>
            </a:r>
            <a:r>
              <a:rPr lang="en-GB" sz="1600" dirty="0" err="1" smtClean="0"/>
              <a:t>LoadID</a:t>
            </a:r>
            <a:endParaRPr lang="en-GB" sz="1600" dirty="0"/>
          </a:p>
        </p:txBody>
      </p:sp>
      <p:sp>
        <p:nvSpPr>
          <p:cNvPr id="25" name="Textfeld 12"/>
          <p:cNvSpPr txBox="1"/>
          <p:nvPr/>
        </p:nvSpPr>
        <p:spPr>
          <a:xfrm>
            <a:off x="4436864" y="3516424"/>
            <a:ext cx="1503938" cy="369332"/>
          </a:xfrm>
          <a:prstGeom prst="rect">
            <a:avLst/>
          </a:prstGeom>
          <a:noFill/>
        </p:spPr>
        <p:txBody>
          <a:bodyPr wrap="none" rtlCol="0">
            <a:spAutoFit/>
          </a:bodyPr>
          <a:lstStyle/>
          <a:p>
            <a:r>
              <a:rPr lang="en-GB" dirty="0" smtClean="0"/>
              <a:t>Customer C01</a:t>
            </a:r>
            <a:endParaRPr lang="en-GB" dirty="0"/>
          </a:p>
        </p:txBody>
      </p:sp>
    </p:spTree>
    <p:extLst>
      <p:ext uri="{BB962C8B-B14F-4D97-AF65-F5344CB8AC3E}">
        <p14:creationId xmlns:p14="http://schemas.microsoft.com/office/powerpoint/2010/main" val="3662721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04593"/>
          </a:xfrm>
        </p:spPr>
        <p:txBody>
          <a:bodyPr>
            <a:normAutofit/>
          </a:bodyPr>
          <a:lstStyle/>
          <a:p>
            <a:r>
              <a:rPr lang="en-GB" sz="2800" dirty="0" smtClean="0"/>
              <a:t>Contract Use Case</a:t>
            </a:r>
            <a:endParaRPr lang="en-GB" sz="2800" dirty="0"/>
          </a:p>
        </p:txBody>
      </p:sp>
      <p:sp>
        <p:nvSpPr>
          <p:cNvPr id="4" name="Rechteck 3"/>
          <p:cNvSpPr/>
          <p:nvPr/>
        </p:nvSpPr>
        <p:spPr>
          <a:xfrm>
            <a:off x="6056069" y="2538549"/>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6" name="Textfeld 5"/>
          <p:cNvSpPr txBox="1"/>
          <p:nvPr/>
        </p:nvSpPr>
        <p:spPr>
          <a:xfrm>
            <a:off x="721326" y="967154"/>
            <a:ext cx="7890065" cy="1077218"/>
          </a:xfrm>
          <a:prstGeom prst="rect">
            <a:avLst/>
          </a:prstGeom>
          <a:noFill/>
        </p:spPr>
        <p:txBody>
          <a:bodyPr wrap="square" rtlCol="0">
            <a:spAutoFit/>
          </a:bodyPr>
          <a:lstStyle/>
          <a:p>
            <a:r>
              <a:rPr lang="en-GB" sz="1600" b="1" dirty="0" smtClean="0"/>
              <a:t>Listed below are the equity chains we will cover in the Uses cases for contracts.  Each use case should be treated as a separate examples, they do not build on one another.</a:t>
            </a:r>
          </a:p>
          <a:p>
            <a:r>
              <a:rPr lang="en-GB" sz="1600" b="1" dirty="0" smtClean="0"/>
              <a:t>Preconditions:</a:t>
            </a:r>
          </a:p>
          <a:p>
            <a:pPr marL="285750" indent="-285750">
              <a:buFontTx/>
              <a:buChar char="-"/>
            </a:pPr>
            <a:r>
              <a:rPr lang="en-GB" sz="1600" dirty="0" smtClean="0"/>
              <a:t>Accounts/Master Data created in TAS</a:t>
            </a:r>
            <a:endParaRPr lang="en-GB" sz="1600" dirty="0"/>
          </a:p>
        </p:txBody>
      </p:sp>
      <p:sp>
        <p:nvSpPr>
          <p:cNvPr id="7" name="Rechteck 6"/>
          <p:cNvSpPr/>
          <p:nvPr/>
        </p:nvSpPr>
        <p:spPr>
          <a:xfrm>
            <a:off x="667525" y="879231"/>
            <a:ext cx="8012723" cy="110567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4844" y="2659892"/>
            <a:ext cx="923544" cy="646176"/>
          </a:xfrm>
          <a:prstGeom prst="rect">
            <a:avLst/>
          </a:prstGeom>
        </p:spPr>
      </p:pic>
      <p:sp>
        <p:nvSpPr>
          <p:cNvPr id="10" name="Rechteck 9"/>
          <p:cNvSpPr/>
          <p:nvPr/>
        </p:nvSpPr>
        <p:spPr>
          <a:xfrm>
            <a:off x="659608" y="2067295"/>
            <a:ext cx="8041660" cy="146235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Pfeil nach rechts 11"/>
          <p:cNvSpPr/>
          <p:nvPr/>
        </p:nvSpPr>
        <p:spPr>
          <a:xfrm>
            <a:off x="6901903" y="2881484"/>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13" name="Textfeld 12"/>
          <p:cNvSpPr txBox="1"/>
          <p:nvPr/>
        </p:nvSpPr>
        <p:spPr>
          <a:xfrm>
            <a:off x="6461851" y="2069400"/>
            <a:ext cx="1354666" cy="369332"/>
          </a:xfrm>
          <a:prstGeom prst="rect">
            <a:avLst/>
          </a:prstGeom>
          <a:noFill/>
        </p:spPr>
        <p:txBody>
          <a:bodyPr wrap="none" rtlCol="0">
            <a:spAutoFit/>
          </a:bodyPr>
          <a:lstStyle/>
          <a:p>
            <a:r>
              <a:rPr lang="en-GB" dirty="0" smtClean="0"/>
              <a:t>Equity Chain</a:t>
            </a:r>
            <a:endParaRPr lang="en-GB" dirty="0"/>
          </a:p>
        </p:txBody>
      </p:sp>
      <p:sp>
        <p:nvSpPr>
          <p:cNvPr id="25" name="Rechteck 3"/>
          <p:cNvSpPr/>
          <p:nvPr/>
        </p:nvSpPr>
        <p:spPr>
          <a:xfrm>
            <a:off x="4558672" y="4075021"/>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27" name="Rechteck 4"/>
          <p:cNvSpPr/>
          <p:nvPr/>
        </p:nvSpPr>
        <p:spPr>
          <a:xfrm>
            <a:off x="6068864" y="4075021"/>
            <a:ext cx="720000" cy="90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OilCo</a:t>
            </a:r>
          </a:p>
          <a:p>
            <a:pPr algn="ctr"/>
            <a:r>
              <a:rPr lang="en-GB" dirty="0" smtClean="0"/>
              <a:t>BBB</a:t>
            </a:r>
            <a:endParaRPr lang="en-GB" dirty="0"/>
          </a:p>
        </p:txBody>
      </p:sp>
      <p:pic>
        <p:nvPicPr>
          <p:cNvPr id="2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9313" y="4201933"/>
            <a:ext cx="923544" cy="646176"/>
          </a:xfrm>
          <a:prstGeom prst="rect">
            <a:avLst/>
          </a:prstGeom>
        </p:spPr>
      </p:pic>
      <p:sp>
        <p:nvSpPr>
          <p:cNvPr id="29" name="Rechteck 9"/>
          <p:cNvSpPr/>
          <p:nvPr/>
        </p:nvSpPr>
        <p:spPr>
          <a:xfrm>
            <a:off x="674077" y="3609336"/>
            <a:ext cx="8041660" cy="146235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0" name="Pfeil nach rechts 10"/>
          <p:cNvSpPr/>
          <p:nvPr/>
        </p:nvSpPr>
        <p:spPr>
          <a:xfrm>
            <a:off x="5386270" y="4423525"/>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31" name="Pfeil nach rechts 11"/>
          <p:cNvSpPr/>
          <p:nvPr/>
        </p:nvSpPr>
        <p:spPr>
          <a:xfrm>
            <a:off x="6916372" y="4423525"/>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32" name="Textfeld 12"/>
          <p:cNvSpPr txBox="1"/>
          <p:nvPr/>
        </p:nvSpPr>
        <p:spPr>
          <a:xfrm>
            <a:off x="5738736" y="3609336"/>
            <a:ext cx="1354666" cy="369332"/>
          </a:xfrm>
          <a:prstGeom prst="rect">
            <a:avLst/>
          </a:prstGeom>
          <a:noFill/>
        </p:spPr>
        <p:txBody>
          <a:bodyPr wrap="none" rtlCol="0">
            <a:spAutoFit/>
          </a:bodyPr>
          <a:lstStyle/>
          <a:p>
            <a:r>
              <a:rPr lang="en-GB" dirty="0" smtClean="0"/>
              <a:t>Equity Chain</a:t>
            </a:r>
            <a:endParaRPr lang="en-GB" dirty="0"/>
          </a:p>
        </p:txBody>
      </p:sp>
      <p:sp>
        <p:nvSpPr>
          <p:cNvPr id="40" name="Textfeld 12"/>
          <p:cNvSpPr txBox="1"/>
          <p:nvPr/>
        </p:nvSpPr>
        <p:spPr>
          <a:xfrm>
            <a:off x="7279116" y="2438732"/>
            <a:ext cx="1503938" cy="369332"/>
          </a:xfrm>
          <a:prstGeom prst="rect">
            <a:avLst/>
          </a:prstGeom>
          <a:noFill/>
        </p:spPr>
        <p:txBody>
          <a:bodyPr wrap="none" rtlCol="0">
            <a:spAutoFit/>
          </a:bodyPr>
          <a:lstStyle/>
          <a:p>
            <a:r>
              <a:rPr lang="en-GB" dirty="0" smtClean="0"/>
              <a:t>Customer C01</a:t>
            </a:r>
            <a:endParaRPr lang="en-GB" dirty="0"/>
          </a:p>
        </p:txBody>
      </p:sp>
      <p:sp>
        <p:nvSpPr>
          <p:cNvPr id="41" name="Textfeld 12"/>
          <p:cNvSpPr txBox="1"/>
          <p:nvPr/>
        </p:nvSpPr>
        <p:spPr>
          <a:xfrm>
            <a:off x="717389" y="2151434"/>
            <a:ext cx="2564741" cy="923330"/>
          </a:xfrm>
          <a:prstGeom prst="rect">
            <a:avLst/>
          </a:prstGeom>
          <a:noFill/>
        </p:spPr>
        <p:txBody>
          <a:bodyPr wrap="none" rtlCol="0">
            <a:spAutoFit/>
          </a:bodyPr>
          <a:lstStyle/>
          <a:p>
            <a:r>
              <a:rPr lang="en-GB" dirty="0" smtClean="0"/>
              <a:t>Use Case 1</a:t>
            </a:r>
          </a:p>
          <a:p>
            <a:r>
              <a:rPr lang="en-GB" dirty="0" smtClean="0"/>
              <a:t>Lifting at Equity Terminal,</a:t>
            </a:r>
          </a:p>
          <a:p>
            <a:r>
              <a:rPr lang="en-GB" dirty="0" smtClean="0"/>
              <a:t>2 Party Transaction</a:t>
            </a:r>
            <a:endParaRPr lang="en-GB" dirty="0"/>
          </a:p>
        </p:txBody>
      </p:sp>
      <p:sp>
        <p:nvSpPr>
          <p:cNvPr id="42" name="Textfeld 12"/>
          <p:cNvSpPr txBox="1"/>
          <p:nvPr/>
        </p:nvSpPr>
        <p:spPr>
          <a:xfrm>
            <a:off x="717389" y="3655502"/>
            <a:ext cx="2160463" cy="1200329"/>
          </a:xfrm>
          <a:prstGeom prst="rect">
            <a:avLst/>
          </a:prstGeom>
          <a:noFill/>
        </p:spPr>
        <p:txBody>
          <a:bodyPr wrap="none" rtlCol="0">
            <a:spAutoFit/>
          </a:bodyPr>
          <a:lstStyle/>
          <a:p>
            <a:r>
              <a:rPr lang="en-GB" dirty="0" smtClean="0"/>
              <a:t>Use Case 2</a:t>
            </a:r>
          </a:p>
          <a:p>
            <a:r>
              <a:rPr lang="en-GB" dirty="0" smtClean="0"/>
              <a:t>Lifting at Non-Equity </a:t>
            </a:r>
          </a:p>
          <a:p>
            <a:r>
              <a:rPr lang="en-GB" dirty="0" smtClean="0"/>
              <a:t>Terminal,</a:t>
            </a:r>
          </a:p>
          <a:p>
            <a:r>
              <a:rPr lang="en-GB" dirty="0" smtClean="0"/>
              <a:t>3 Party Transaction</a:t>
            </a:r>
            <a:endParaRPr lang="en-GB" dirty="0"/>
          </a:p>
        </p:txBody>
      </p:sp>
      <p:sp>
        <p:nvSpPr>
          <p:cNvPr id="43" name="Textfeld 12"/>
          <p:cNvSpPr txBox="1"/>
          <p:nvPr/>
        </p:nvSpPr>
        <p:spPr>
          <a:xfrm>
            <a:off x="7279116" y="3971183"/>
            <a:ext cx="1503938" cy="369332"/>
          </a:xfrm>
          <a:prstGeom prst="rect">
            <a:avLst/>
          </a:prstGeom>
          <a:noFill/>
        </p:spPr>
        <p:txBody>
          <a:bodyPr wrap="none" rtlCol="0">
            <a:spAutoFit/>
          </a:bodyPr>
          <a:lstStyle/>
          <a:p>
            <a:r>
              <a:rPr lang="en-GB" dirty="0" smtClean="0"/>
              <a:t>Customer C02</a:t>
            </a:r>
            <a:endParaRPr lang="en-GB" dirty="0"/>
          </a:p>
        </p:txBody>
      </p:sp>
    </p:spTree>
    <p:extLst>
      <p:ext uri="{BB962C8B-B14F-4D97-AF65-F5344CB8AC3E}">
        <p14:creationId xmlns:p14="http://schemas.microsoft.com/office/powerpoint/2010/main" val="1530141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2800" dirty="0" smtClean="0"/>
              <a:t>Contract Use Case 1</a:t>
            </a:r>
            <a:endParaRPr lang="en-GB" sz="2800" dirty="0"/>
          </a:p>
        </p:txBody>
      </p:sp>
      <p:sp>
        <p:nvSpPr>
          <p:cNvPr id="4" name="Rechteck 3"/>
          <p:cNvSpPr/>
          <p:nvPr/>
        </p:nvSpPr>
        <p:spPr>
          <a:xfrm>
            <a:off x="3925648" y="3783676"/>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6" name="Textfeld 5"/>
          <p:cNvSpPr txBox="1"/>
          <p:nvPr/>
        </p:nvSpPr>
        <p:spPr>
          <a:xfrm>
            <a:off x="715712" y="1378576"/>
            <a:ext cx="7890065" cy="1323439"/>
          </a:xfrm>
          <a:prstGeom prst="rect">
            <a:avLst/>
          </a:prstGeom>
          <a:noFill/>
        </p:spPr>
        <p:txBody>
          <a:bodyPr wrap="square" rtlCol="0">
            <a:spAutoFit/>
          </a:bodyPr>
          <a:lstStyle/>
          <a:p>
            <a:r>
              <a:rPr lang="en-GB" sz="1600" dirty="0" smtClean="0"/>
              <a:t>Customer C01 of Oil company AAA/100 picks up goods from Equity Terminal TP1.</a:t>
            </a:r>
          </a:p>
          <a:p>
            <a:endParaRPr lang="en-GB" sz="1600" dirty="0"/>
          </a:p>
          <a:p>
            <a:r>
              <a:rPr lang="en-GB" sz="1600" dirty="0" smtClean="0"/>
              <a:t>Preconditions:</a:t>
            </a:r>
          </a:p>
          <a:p>
            <a:pPr marL="285750" indent="-285750">
              <a:buFontTx/>
              <a:buChar char="-"/>
            </a:pPr>
            <a:r>
              <a:rPr lang="en-GB" sz="1600" dirty="0" smtClean="0"/>
              <a:t>Sales Contract Oil company AAA/100 -&gt; Customer C01</a:t>
            </a:r>
          </a:p>
          <a:p>
            <a:pPr marL="285750" indent="-285750">
              <a:buFontTx/>
              <a:buChar char="-"/>
            </a:pPr>
            <a:r>
              <a:rPr lang="en-GB" sz="1600" dirty="0" smtClean="0"/>
              <a:t>Accounts/Master Data created in TAS</a:t>
            </a:r>
            <a:endParaRPr lang="en-GB" sz="1600" dirty="0"/>
          </a:p>
        </p:txBody>
      </p:sp>
      <p:sp>
        <p:nvSpPr>
          <p:cNvPr id="7" name="Rechteck 6"/>
          <p:cNvSpPr/>
          <p:nvPr/>
        </p:nvSpPr>
        <p:spPr>
          <a:xfrm>
            <a:off x="674077" y="1335387"/>
            <a:ext cx="8012723" cy="18813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3865" y="3910588"/>
            <a:ext cx="923544" cy="646176"/>
          </a:xfrm>
          <a:prstGeom prst="rect">
            <a:avLst/>
          </a:prstGeom>
        </p:spPr>
      </p:pic>
      <p:sp>
        <p:nvSpPr>
          <p:cNvPr id="10" name="Rechteck 9"/>
          <p:cNvSpPr/>
          <p:nvPr/>
        </p:nvSpPr>
        <p:spPr>
          <a:xfrm>
            <a:off x="674077" y="3317991"/>
            <a:ext cx="8041660" cy="146235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Pfeil nach rechts 11"/>
          <p:cNvSpPr/>
          <p:nvPr/>
        </p:nvSpPr>
        <p:spPr>
          <a:xfrm>
            <a:off x="4990924" y="4132180"/>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13" name="Textfeld 12"/>
          <p:cNvSpPr txBox="1"/>
          <p:nvPr/>
        </p:nvSpPr>
        <p:spPr>
          <a:xfrm>
            <a:off x="3808066" y="3293023"/>
            <a:ext cx="1354666" cy="369332"/>
          </a:xfrm>
          <a:prstGeom prst="rect">
            <a:avLst/>
          </a:prstGeom>
          <a:noFill/>
        </p:spPr>
        <p:txBody>
          <a:bodyPr wrap="none" rtlCol="0">
            <a:spAutoFit/>
          </a:bodyPr>
          <a:lstStyle/>
          <a:p>
            <a:r>
              <a:rPr lang="en-GB" dirty="0" smtClean="0"/>
              <a:t>Equity Chain</a:t>
            </a:r>
            <a:endParaRPr lang="en-GB" dirty="0"/>
          </a:p>
        </p:txBody>
      </p:sp>
      <p:sp>
        <p:nvSpPr>
          <p:cNvPr id="14" name="Rechteck 13"/>
          <p:cNvSpPr/>
          <p:nvPr/>
        </p:nvSpPr>
        <p:spPr>
          <a:xfrm>
            <a:off x="674077" y="4955910"/>
            <a:ext cx="8041660" cy="170147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hteck 15"/>
          <p:cNvSpPr/>
          <p:nvPr/>
        </p:nvSpPr>
        <p:spPr>
          <a:xfrm>
            <a:off x="3200923" y="5601274"/>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17" name="Zylinder 16"/>
          <p:cNvSpPr/>
          <p:nvPr/>
        </p:nvSpPr>
        <p:spPr>
          <a:xfrm>
            <a:off x="5405914" y="5601274"/>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18" name="Pfeil nach rechts 17"/>
          <p:cNvSpPr/>
          <p:nvPr/>
        </p:nvSpPr>
        <p:spPr>
          <a:xfrm>
            <a:off x="4144276" y="5996332"/>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Textfeld 18"/>
          <p:cNvSpPr txBox="1"/>
          <p:nvPr/>
        </p:nvSpPr>
        <p:spPr>
          <a:xfrm>
            <a:off x="4010148" y="5744136"/>
            <a:ext cx="1225272" cy="338554"/>
          </a:xfrm>
          <a:prstGeom prst="rect">
            <a:avLst/>
          </a:prstGeom>
          <a:noFill/>
        </p:spPr>
        <p:txBody>
          <a:bodyPr wrap="none" rtlCol="0">
            <a:spAutoFit/>
          </a:bodyPr>
          <a:lstStyle/>
          <a:p>
            <a:r>
              <a:rPr lang="en-GB" sz="1600" dirty="0" smtClean="0"/>
              <a:t>PM Contract</a:t>
            </a:r>
            <a:endParaRPr lang="en-GB" sz="1600" dirty="0"/>
          </a:p>
        </p:txBody>
      </p:sp>
      <p:sp>
        <p:nvSpPr>
          <p:cNvPr id="24" name="Textfeld 23"/>
          <p:cNvSpPr txBox="1"/>
          <p:nvPr/>
        </p:nvSpPr>
        <p:spPr>
          <a:xfrm>
            <a:off x="3860630" y="4965859"/>
            <a:ext cx="1566134" cy="369332"/>
          </a:xfrm>
          <a:prstGeom prst="rect">
            <a:avLst/>
          </a:prstGeom>
          <a:noFill/>
        </p:spPr>
        <p:txBody>
          <a:bodyPr wrap="none" rtlCol="0">
            <a:spAutoFit/>
          </a:bodyPr>
          <a:lstStyle/>
          <a:p>
            <a:r>
              <a:rPr lang="en-GB" dirty="0" smtClean="0"/>
              <a:t>PM-Message 1</a:t>
            </a:r>
            <a:endParaRPr lang="en-GB" dirty="0"/>
          </a:p>
        </p:txBody>
      </p:sp>
    </p:spTree>
    <p:extLst>
      <p:ext uri="{BB962C8B-B14F-4D97-AF65-F5344CB8AC3E}">
        <p14:creationId xmlns:p14="http://schemas.microsoft.com/office/powerpoint/2010/main" val="20837102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4282"/>
            <a:ext cx="8229600" cy="738835"/>
          </a:xfrm>
        </p:spPr>
        <p:txBody>
          <a:bodyPr>
            <a:normAutofit/>
          </a:bodyPr>
          <a:lstStyle/>
          <a:p>
            <a:r>
              <a:rPr lang="en-GB" sz="2800" dirty="0" smtClean="0"/>
              <a:t>Contract Use Case 2</a:t>
            </a:r>
            <a:endParaRPr lang="en-GB" sz="2800" dirty="0"/>
          </a:p>
        </p:txBody>
      </p:sp>
      <p:sp>
        <p:nvSpPr>
          <p:cNvPr id="4" name="Rechteck 3"/>
          <p:cNvSpPr/>
          <p:nvPr/>
        </p:nvSpPr>
        <p:spPr>
          <a:xfrm>
            <a:off x="2633224" y="3783676"/>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5" name="Rechteck 4"/>
          <p:cNvSpPr/>
          <p:nvPr/>
        </p:nvSpPr>
        <p:spPr>
          <a:xfrm>
            <a:off x="4143416" y="3783676"/>
            <a:ext cx="720000" cy="90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OilCo</a:t>
            </a:r>
          </a:p>
          <a:p>
            <a:pPr algn="ctr"/>
            <a:r>
              <a:rPr lang="en-GB" dirty="0" smtClean="0"/>
              <a:t>BBB</a:t>
            </a:r>
            <a:endParaRPr lang="en-GB" dirty="0"/>
          </a:p>
        </p:txBody>
      </p:sp>
      <p:sp>
        <p:nvSpPr>
          <p:cNvPr id="6" name="Textfeld 5"/>
          <p:cNvSpPr txBox="1"/>
          <p:nvPr/>
        </p:nvSpPr>
        <p:spPr>
          <a:xfrm>
            <a:off x="715712" y="1378576"/>
            <a:ext cx="7890065" cy="1815882"/>
          </a:xfrm>
          <a:prstGeom prst="rect">
            <a:avLst/>
          </a:prstGeom>
          <a:noFill/>
        </p:spPr>
        <p:txBody>
          <a:bodyPr wrap="square" rtlCol="0">
            <a:spAutoFit/>
          </a:bodyPr>
          <a:lstStyle/>
          <a:p>
            <a:r>
              <a:rPr lang="en-GB" sz="1600" dirty="0" smtClean="0"/>
              <a:t>Customer C02 of Oil company BBB/100 picks up goods from 3</a:t>
            </a:r>
            <a:r>
              <a:rPr lang="en-GB" sz="1600" baseline="30000" dirty="0" smtClean="0"/>
              <a:t>rd</a:t>
            </a:r>
            <a:r>
              <a:rPr lang="en-GB" sz="1600" dirty="0" smtClean="0"/>
              <a:t> Party Terminal TP1, based on Sales Contract out of Oil company AAA/200 Stock.</a:t>
            </a:r>
          </a:p>
          <a:p>
            <a:endParaRPr lang="en-GB" sz="1600" dirty="0"/>
          </a:p>
          <a:p>
            <a:r>
              <a:rPr lang="en-GB" sz="1600" dirty="0" smtClean="0"/>
              <a:t>Preconditions:</a:t>
            </a:r>
          </a:p>
          <a:p>
            <a:pPr marL="285750" indent="-285750">
              <a:buFontTx/>
              <a:buChar char="-"/>
            </a:pPr>
            <a:r>
              <a:rPr lang="en-GB" sz="1600" dirty="0" smtClean="0"/>
              <a:t>Supply Contract Oil company AAA -&gt; BBB</a:t>
            </a:r>
          </a:p>
          <a:p>
            <a:pPr marL="285750" indent="-285750">
              <a:buFontTx/>
              <a:buChar char="-"/>
            </a:pPr>
            <a:r>
              <a:rPr lang="en-GB" sz="1600" dirty="0" smtClean="0"/>
              <a:t>Sales Contract Oil company BBB -&gt; Customer C02</a:t>
            </a:r>
          </a:p>
          <a:p>
            <a:pPr marL="285750" indent="-285750">
              <a:buFontTx/>
              <a:buChar char="-"/>
            </a:pPr>
            <a:r>
              <a:rPr lang="en-GB" sz="1600" dirty="0" smtClean="0"/>
              <a:t>Accounts/Master Data setup in TAS</a:t>
            </a:r>
            <a:endParaRPr lang="en-GB" sz="1600" dirty="0"/>
          </a:p>
        </p:txBody>
      </p:sp>
      <p:sp>
        <p:nvSpPr>
          <p:cNvPr id="7" name="Rechteck 6"/>
          <p:cNvSpPr/>
          <p:nvPr/>
        </p:nvSpPr>
        <p:spPr>
          <a:xfrm>
            <a:off x="674077" y="1335387"/>
            <a:ext cx="8012723" cy="18813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3865" y="3910588"/>
            <a:ext cx="923544" cy="646176"/>
          </a:xfrm>
          <a:prstGeom prst="rect">
            <a:avLst/>
          </a:prstGeom>
        </p:spPr>
      </p:pic>
      <p:sp>
        <p:nvSpPr>
          <p:cNvPr id="10" name="Rechteck 9"/>
          <p:cNvSpPr/>
          <p:nvPr/>
        </p:nvSpPr>
        <p:spPr>
          <a:xfrm>
            <a:off x="674077" y="3317991"/>
            <a:ext cx="8041660" cy="146235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Pfeil nach rechts 10"/>
          <p:cNvSpPr/>
          <p:nvPr/>
        </p:nvSpPr>
        <p:spPr>
          <a:xfrm>
            <a:off x="3460822" y="4132180"/>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12" name="Pfeil nach rechts 11"/>
          <p:cNvSpPr/>
          <p:nvPr/>
        </p:nvSpPr>
        <p:spPr>
          <a:xfrm>
            <a:off x="4990924" y="4132180"/>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13" name="Textfeld 12"/>
          <p:cNvSpPr txBox="1"/>
          <p:nvPr/>
        </p:nvSpPr>
        <p:spPr>
          <a:xfrm>
            <a:off x="3808066" y="3293023"/>
            <a:ext cx="1354666" cy="369332"/>
          </a:xfrm>
          <a:prstGeom prst="rect">
            <a:avLst/>
          </a:prstGeom>
          <a:noFill/>
        </p:spPr>
        <p:txBody>
          <a:bodyPr wrap="none" rtlCol="0">
            <a:spAutoFit/>
          </a:bodyPr>
          <a:lstStyle/>
          <a:p>
            <a:r>
              <a:rPr lang="en-GB" dirty="0" smtClean="0"/>
              <a:t>Equity Chain</a:t>
            </a:r>
            <a:endParaRPr lang="en-GB" dirty="0"/>
          </a:p>
        </p:txBody>
      </p:sp>
      <p:sp>
        <p:nvSpPr>
          <p:cNvPr id="14" name="Rechteck 13"/>
          <p:cNvSpPr/>
          <p:nvPr/>
        </p:nvSpPr>
        <p:spPr>
          <a:xfrm>
            <a:off x="674077" y="4955910"/>
            <a:ext cx="8041660" cy="170147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hteck 15"/>
          <p:cNvSpPr/>
          <p:nvPr/>
        </p:nvSpPr>
        <p:spPr>
          <a:xfrm>
            <a:off x="950171" y="5601274"/>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17" name="Zylinder 16"/>
          <p:cNvSpPr/>
          <p:nvPr/>
        </p:nvSpPr>
        <p:spPr>
          <a:xfrm>
            <a:off x="3155162" y="5601274"/>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18" name="Pfeil nach rechts 17"/>
          <p:cNvSpPr/>
          <p:nvPr/>
        </p:nvSpPr>
        <p:spPr>
          <a:xfrm>
            <a:off x="1893524" y="5996332"/>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Textfeld 18"/>
          <p:cNvSpPr txBox="1"/>
          <p:nvPr/>
        </p:nvSpPr>
        <p:spPr>
          <a:xfrm>
            <a:off x="1759396" y="5744136"/>
            <a:ext cx="1225272" cy="338554"/>
          </a:xfrm>
          <a:prstGeom prst="rect">
            <a:avLst/>
          </a:prstGeom>
          <a:noFill/>
        </p:spPr>
        <p:txBody>
          <a:bodyPr wrap="none" rtlCol="0">
            <a:spAutoFit/>
          </a:bodyPr>
          <a:lstStyle/>
          <a:p>
            <a:r>
              <a:rPr lang="en-GB" sz="1600" dirty="0" smtClean="0"/>
              <a:t>PM Contract</a:t>
            </a:r>
            <a:endParaRPr lang="en-GB" sz="1600" dirty="0"/>
          </a:p>
        </p:txBody>
      </p:sp>
      <p:sp>
        <p:nvSpPr>
          <p:cNvPr id="20" name="Pfeil nach rechts 19"/>
          <p:cNvSpPr/>
          <p:nvPr/>
        </p:nvSpPr>
        <p:spPr>
          <a:xfrm>
            <a:off x="6175107" y="6034002"/>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Textfeld 20"/>
          <p:cNvSpPr txBox="1"/>
          <p:nvPr/>
        </p:nvSpPr>
        <p:spPr>
          <a:xfrm>
            <a:off x="6168300" y="5781806"/>
            <a:ext cx="1225272" cy="338554"/>
          </a:xfrm>
          <a:prstGeom prst="rect">
            <a:avLst/>
          </a:prstGeom>
          <a:noFill/>
        </p:spPr>
        <p:txBody>
          <a:bodyPr wrap="none" rtlCol="0">
            <a:spAutoFit/>
          </a:bodyPr>
          <a:lstStyle/>
          <a:p>
            <a:r>
              <a:rPr lang="en-GB" sz="1600" dirty="0" smtClean="0"/>
              <a:t>PM Contract</a:t>
            </a:r>
            <a:endParaRPr lang="en-GB" sz="1600" dirty="0"/>
          </a:p>
        </p:txBody>
      </p:sp>
      <p:sp>
        <p:nvSpPr>
          <p:cNvPr id="22" name="Rechteck 21"/>
          <p:cNvSpPr/>
          <p:nvPr/>
        </p:nvSpPr>
        <p:spPr>
          <a:xfrm>
            <a:off x="5201452" y="5627621"/>
            <a:ext cx="720000" cy="90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OilCo</a:t>
            </a:r>
          </a:p>
          <a:p>
            <a:pPr algn="ctr"/>
            <a:r>
              <a:rPr lang="en-GB" dirty="0" smtClean="0"/>
              <a:t>BBB</a:t>
            </a:r>
            <a:endParaRPr lang="en-GB" dirty="0"/>
          </a:p>
        </p:txBody>
      </p:sp>
      <p:sp>
        <p:nvSpPr>
          <p:cNvPr id="23" name="Zylinder 22"/>
          <p:cNvSpPr/>
          <p:nvPr/>
        </p:nvSpPr>
        <p:spPr>
          <a:xfrm>
            <a:off x="7436745" y="5638944"/>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24" name="Textfeld 23"/>
          <p:cNvSpPr txBox="1"/>
          <p:nvPr/>
        </p:nvSpPr>
        <p:spPr>
          <a:xfrm>
            <a:off x="1609878" y="4965859"/>
            <a:ext cx="1566134" cy="369332"/>
          </a:xfrm>
          <a:prstGeom prst="rect">
            <a:avLst/>
          </a:prstGeom>
          <a:noFill/>
        </p:spPr>
        <p:txBody>
          <a:bodyPr wrap="none" rtlCol="0">
            <a:spAutoFit/>
          </a:bodyPr>
          <a:lstStyle/>
          <a:p>
            <a:r>
              <a:rPr lang="en-GB" dirty="0" smtClean="0"/>
              <a:t>PM-Message 1</a:t>
            </a:r>
            <a:endParaRPr lang="en-GB" dirty="0"/>
          </a:p>
        </p:txBody>
      </p:sp>
      <p:sp>
        <p:nvSpPr>
          <p:cNvPr id="26" name="Textfeld 25"/>
          <p:cNvSpPr txBox="1"/>
          <p:nvPr/>
        </p:nvSpPr>
        <p:spPr>
          <a:xfrm>
            <a:off x="5903037" y="4965859"/>
            <a:ext cx="1566134" cy="369332"/>
          </a:xfrm>
          <a:prstGeom prst="rect">
            <a:avLst/>
          </a:prstGeom>
          <a:noFill/>
        </p:spPr>
        <p:txBody>
          <a:bodyPr wrap="none" rtlCol="0">
            <a:spAutoFit/>
          </a:bodyPr>
          <a:lstStyle/>
          <a:p>
            <a:r>
              <a:rPr lang="en-GB" dirty="0" smtClean="0"/>
              <a:t>PM-Message 2</a:t>
            </a:r>
            <a:endParaRPr lang="en-GB" dirty="0"/>
          </a:p>
        </p:txBody>
      </p:sp>
    </p:spTree>
    <p:extLst>
      <p:ext uri="{BB962C8B-B14F-4D97-AF65-F5344CB8AC3E}">
        <p14:creationId xmlns:p14="http://schemas.microsoft.com/office/powerpoint/2010/main" val="2132907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5599"/>
          </a:xfrm>
        </p:spPr>
        <p:txBody>
          <a:bodyPr>
            <a:normAutofit/>
          </a:bodyPr>
          <a:lstStyle/>
          <a:p>
            <a:r>
              <a:rPr lang="en-US" sz="3200" dirty="0" smtClean="0"/>
              <a:t>Shipment Use Case Overview</a:t>
            </a:r>
            <a:endParaRPr lang="en-US" sz="3200" dirty="0"/>
          </a:p>
        </p:txBody>
      </p:sp>
      <p:sp>
        <p:nvSpPr>
          <p:cNvPr id="3" name="Content Placeholder 2"/>
          <p:cNvSpPr>
            <a:spLocks noGrp="1"/>
          </p:cNvSpPr>
          <p:nvPr>
            <p:ph idx="1"/>
          </p:nvPr>
        </p:nvSpPr>
        <p:spPr>
          <a:xfrm>
            <a:off x="533400" y="1197864"/>
            <a:ext cx="8229600" cy="1274885"/>
          </a:xfrm>
        </p:spPr>
        <p:txBody>
          <a:bodyPr>
            <a:normAutofit fontScale="62500" lnSpcReduction="20000"/>
          </a:bodyPr>
          <a:lstStyle/>
          <a:p>
            <a:pPr marL="0" indent="0">
              <a:buNone/>
            </a:pPr>
            <a:r>
              <a:rPr lang="en-US" sz="2000" dirty="0" smtClean="0"/>
              <a:t>The 4 Shipment Use cases to be reviewed are </a:t>
            </a:r>
          </a:p>
          <a:p>
            <a:pPr marL="457200" indent="-457200">
              <a:buAutoNum type="arabicParenR"/>
            </a:pPr>
            <a:r>
              <a:rPr lang="en-US" sz="2000" dirty="0" smtClean="0"/>
              <a:t>Shipment Use Case 1 - the Shipment references a Sales Contract (from Supplier)</a:t>
            </a:r>
          </a:p>
          <a:p>
            <a:pPr marL="457200" indent="-457200">
              <a:buAutoNum type="arabicParenR"/>
            </a:pPr>
            <a:r>
              <a:rPr lang="en-US" sz="2000" dirty="0" smtClean="0"/>
              <a:t>Shipment Use Case 2 - the shipment will reference an Order (Order doesn’t need to be present at the TAS).</a:t>
            </a:r>
          </a:p>
          <a:p>
            <a:pPr marL="457200" indent="-457200">
              <a:buAutoNum type="arabicParenR"/>
            </a:pPr>
            <a:r>
              <a:rPr lang="en-US" sz="2000" dirty="0" smtClean="0"/>
              <a:t>Shipment Use Case 3 - Using </a:t>
            </a:r>
            <a:r>
              <a:rPr lang="en-US" sz="2000" dirty="0" err="1" smtClean="0"/>
              <a:t>LoadIds</a:t>
            </a:r>
            <a:endParaRPr lang="en-US" sz="2000" dirty="0" smtClean="0"/>
          </a:p>
          <a:p>
            <a:pPr marL="457200" indent="-457200">
              <a:buAutoNum type="arabicParenR"/>
            </a:pPr>
            <a:r>
              <a:rPr lang="en-US" sz="2000" dirty="0" smtClean="0"/>
              <a:t>Shipment from Carrier/Customer </a:t>
            </a:r>
            <a:r>
              <a:rPr lang="en-US" sz="2000" dirty="0" smtClean="0"/>
              <a:t>–shipment </a:t>
            </a:r>
            <a:r>
              <a:rPr lang="en-US" sz="2000" dirty="0" smtClean="0"/>
              <a:t>originates form </a:t>
            </a:r>
            <a:r>
              <a:rPr lang="en-US" sz="2000" dirty="0" smtClean="0"/>
              <a:t>Carrier/Customer against </a:t>
            </a:r>
            <a:r>
              <a:rPr lang="en-US" sz="2000" dirty="0" err="1" smtClean="0"/>
              <a:t>LoadIDAccount</a:t>
            </a:r>
            <a:r>
              <a:rPr lang="en-US" sz="2000" dirty="0" smtClean="0"/>
              <a:t>.  </a:t>
            </a:r>
            <a:endParaRPr lang="en-US" sz="2000" dirty="0"/>
          </a:p>
        </p:txBody>
      </p:sp>
      <p:sp>
        <p:nvSpPr>
          <p:cNvPr id="4" name="Rechteck 13"/>
          <p:cNvSpPr/>
          <p:nvPr/>
        </p:nvSpPr>
        <p:spPr>
          <a:xfrm>
            <a:off x="533400" y="2428873"/>
            <a:ext cx="8041660" cy="97010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hteck 15"/>
          <p:cNvSpPr/>
          <p:nvPr/>
        </p:nvSpPr>
        <p:spPr>
          <a:xfrm>
            <a:off x="2992594" y="2682129"/>
            <a:ext cx="720000" cy="586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err="1" smtClean="0"/>
              <a:t>OilCo</a:t>
            </a:r>
            <a:endParaRPr lang="en-GB" dirty="0" smtClean="0"/>
          </a:p>
          <a:p>
            <a:pPr algn="ctr"/>
            <a:r>
              <a:rPr lang="en-GB" dirty="0" smtClean="0"/>
              <a:t>100</a:t>
            </a:r>
            <a:endParaRPr lang="en-GB" dirty="0"/>
          </a:p>
        </p:txBody>
      </p:sp>
      <p:sp>
        <p:nvSpPr>
          <p:cNvPr id="6" name="Zylinder 16"/>
          <p:cNvSpPr/>
          <p:nvPr/>
        </p:nvSpPr>
        <p:spPr>
          <a:xfrm>
            <a:off x="5265237" y="2687389"/>
            <a:ext cx="995423" cy="58604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7" name="Pfeil nach rechts 17"/>
          <p:cNvSpPr/>
          <p:nvPr/>
        </p:nvSpPr>
        <p:spPr>
          <a:xfrm>
            <a:off x="4003599" y="3012111"/>
            <a:ext cx="1012784" cy="1243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Textfeld 18"/>
          <p:cNvSpPr txBox="1"/>
          <p:nvPr/>
        </p:nvSpPr>
        <p:spPr>
          <a:xfrm>
            <a:off x="3900205" y="2725507"/>
            <a:ext cx="1308050" cy="338554"/>
          </a:xfrm>
          <a:prstGeom prst="rect">
            <a:avLst/>
          </a:prstGeom>
          <a:noFill/>
        </p:spPr>
        <p:txBody>
          <a:bodyPr wrap="none" rtlCol="0">
            <a:spAutoFit/>
          </a:bodyPr>
          <a:lstStyle/>
          <a:p>
            <a:r>
              <a:rPr lang="en-GB" sz="1600" dirty="0" smtClean="0"/>
              <a:t>PM Shipment</a:t>
            </a:r>
            <a:endParaRPr lang="en-GB" sz="1600" dirty="0"/>
          </a:p>
        </p:txBody>
      </p:sp>
      <p:sp>
        <p:nvSpPr>
          <p:cNvPr id="22" name="Rechteck 13"/>
          <p:cNvSpPr/>
          <p:nvPr/>
        </p:nvSpPr>
        <p:spPr>
          <a:xfrm>
            <a:off x="533400" y="3551378"/>
            <a:ext cx="8041660" cy="97010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 name="Rechteck 15"/>
          <p:cNvSpPr/>
          <p:nvPr/>
        </p:nvSpPr>
        <p:spPr>
          <a:xfrm>
            <a:off x="3060246" y="3809894"/>
            <a:ext cx="720000" cy="586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100</a:t>
            </a:r>
            <a:endParaRPr lang="en-GB" dirty="0"/>
          </a:p>
        </p:txBody>
      </p:sp>
      <p:sp>
        <p:nvSpPr>
          <p:cNvPr id="24" name="Zylinder 16"/>
          <p:cNvSpPr/>
          <p:nvPr/>
        </p:nvSpPr>
        <p:spPr>
          <a:xfrm>
            <a:off x="5265237" y="3809894"/>
            <a:ext cx="995423" cy="58604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25" name="Pfeil nach rechts 17"/>
          <p:cNvSpPr/>
          <p:nvPr/>
        </p:nvSpPr>
        <p:spPr>
          <a:xfrm>
            <a:off x="4003599" y="4134616"/>
            <a:ext cx="1012784" cy="1243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6" name="Textfeld 18"/>
          <p:cNvSpPr txBox="1"/>
          <p:nvPr/>
        </p:nvSpPr>
        <p:spPr>
          <a:xfrm>
            <a:off x="3869471" y="3882420"/>
            <a:ext cx="1308050" cy="338554"/>
          </a:xfrm>
          <a:prstGeom prst="rect">
            <a:avLst/>
          </a:prstGeom>
          <a:noFill/>
        </p:spPr>
        <p:txBody>
          <a:bodyPr wrap="none" rtlCol="0">
            <a:spAutoFit/>
          </a:bodyPr>
          <a:lstStyle/>
          <a:p>
            <a:r>
              <a:rPr lang="en-GB" sz="1600" dirty="0" smtClean="0"/>
              <a:t>PM Shipment</a:t>
            </a:r>
            <a:endParaRPr lang="en-GB" sz="1600" dirty="0"/>
          </a:p>
        </p:txBody>
      </p:sp>
      <p:sp>
        <p:nvSpPr>
          <p:cNvPr id="27" name="Rechteck 13"/>
          <p:cNvSpPr/>
          <p:nvPr/>
        </p:nvSpPr>
        <p:spPr>
          <a:xfrm>
            <a:off x="533400" y="4673883"/>
            <a:ext cx="8041660" cy="97010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8" name="Rechteck 15"/>
          <p:cNvSpPr/>
          <p:nvPr/>
        </p:nvSpPr>
        <p:spPr>
          <a:xfrm>
            <a:off x="3060246" y="4932399"/>
            <a:ext cx="720000" cy="586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100</a:t>
            </a:r>
            <a:endParaRPr lang="en-GB" dirty="0"/>
          </a:p>
        </p:txBody>
      </p:sp>
      <p:sp>
        <p:nvSpPr>
          <p:cNvPr id="29" name="Zylinder 16"/>
          <p:cNvSpPr/>
          <p:nvPr/>
        </p:nvSpPr>
        <p:spPr>
          <a:xfrm>
            <a:off x="5265237" y="4932399"/>
            <a:ext cx="995423" cy="58604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30" name="Pfeil nach rechts 17"/>
          <p:cNvSpPr/>
          <p:nvPr/>
        </p:nvSpPr>
        <p:spPr>
          <a:xfrm>
            <a:off x="4003599" y="5257121"/>
            <a:ext cx="1012784" cy="1243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1" name="Textfeld 18"/>
          <p:cNvSpPr txBox="1"/>
          <p:nvPr/>
        </p:nvSpPr>
        <p:spPr>
          <a:xfrm>
            <a:off x="3869471" y="5004925"/>
            <a:ext cx="1308050" cy="338554"/>
          </a:xfrm>
          <a:prstGeom prst="rect">
            <a:avLst/>
          </a:prstGeom>
          <a:noFill/>
        </p:spPr>
        <p:txBody>
          <a:bodyPr wrap="none" rtlCol="0">
            <a:spAutoFit/>
          </a:bodyPr>
          <a:lstStyle/>
          <a:p>
            <a:r>
              <a:rPr lang="en-GB" sz="1600" dirty="0" smtClean="0"/>
              <a:t>PM Shipment</a:t>
            </a:r>
            <a:endParaRPr lang="en-GB" sz="1600" dirty="0"/>
          </a:p>
        </p:txBody>
      </p:sp>
      <p:sp>
        <p:nvSpPr>
          <p:cNvPr id="32" name="Rechteck 13"/>
          <p:cNvSpPr/>
          <p:nvPr/>
        </p:nvSpPr>
        <p:spPr>
          <a:xfrm>
            <a:off x="533400" y="5796388"/>
            <a:ext cx="8041660" cy="97010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3" name="Rechteck 15"/>
          <p:cNvSpPr/>
          <p:nvPr/>
        </p:nvSpPr>
        <p:spPr>
          <a:xfrm>
            <a:off x="2955339" y="6054904"/>
            <a:ext cx="883427" cy="586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Carrier</a:t>
            </a:r>
          </a:p>
          <a:p>
            <a:pPr algn="ctr"/>
            <a:r>
              <a:rPr lang="en-GB" dirty="0" smtClean="0"/>
              <a:t>CC1</a:t>
            </a:r>
            <a:endParaRPr lang="en-GB" dirty="0"/>
          </a:p>
        </p:txBody>
      </p:sp>
      <p:sp>
        <p:nvSpPr>
          <p:cNvPr id="34" name="Zylinder 16"/>
          <p:cNvSpPr/>
          <p:nvPr/>
        </p:nvSpPr>
        <p:spPr>
          <a:xfrm>
            <a:off x="5323757" y="6054904"/>
            <a:ext cx="995423" cy="58604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35" name="Pfeil nach rechts 17"/>
          <p:cNvSpPr/>
          <p:nvPr/>
        </p:nvSpPr>
        <p:spPr>
          <a:xfrm>
            <a:off x="4062119" y="6379626"/>
            <a:ext cx="1012784" cy="1243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6" name="Textfeld 18"/>
          <p:cNvSpPr txBox="1"/>
          <p:nvPr/>
        </p:nvSpPr>
        <p:spPr>
          <a:xfrm>
            <a:off x="3927991" y="6127430"/>
            <a:ext cx="1308050" cy="338554"/>
          </a:xfrm>
          <a:prstGeom prst="rect">
            <a:avLst/>
          </a:prstGeom>
          <a:noFill/>
        </p:spPr>
        <p:txBody>
          <a:bodyPr wrap="none" rtlCol="0">
            <a:spAutoFit/>
          </a:bodyPr>
          <a:lstStyle/>
          <a:p>
            <a:r>
              <a:rPr lang="en-GB" sz="1600" dirty="0" smtClean="0"/>
              <a:t>PM Shipment</a:t>
            </a:r>
            <a:endParaRPr lang="en-GB" sz="1600" dirty="0"/>
          </a:p>
        </p:txBody>
      </p:sp>
    </p:spTree>
    <p:extLst>
      <p:ext uri="{BB962C8B-B14F-4D97-AF65-F5344CB8AC3E}">
        <p14:creationId xmlns:p14="http://schemas.microsoft.com/office/powerpoint/2010/main" val="15949753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6137" y="91758"/>
            <a:ext cx="8229600" cy="1143000"/>
          </a:xfrm>
        </p:spPr>
        <p:txBody>
          <a:bodyPr>
            <a:normAutofit/>
          </a:bodyPr>
          <a:lstStyle/>
          <a:p>
            <a:r>
              <a:rPr lang="en-GB" sz="2800" dirty="0" smtClean="0"/>
              <a:t>Shipment Use Case 1 – </a:t>
            </a:r>
            <a:br>
              <a:rPr lang="en-GB" sz="2800" dirty="0" smtClean="0"/>
            </a:br>
            <a:r>
              <a:rPr lang="en-GB" sz="2800" dirty="0" smtClean="0"/>
              <a:t>Shipment Referencing a Sales Contract</a:t>
            </a:r>
            <a:endParaRPr lang="en-GB" sz="2800" dirty="0"/>
          </a:p>
        </p:txBody>
      </p:sp>
      <p:sp>
        <p:nvSpPr>
          <p:cNvPr id="4" name="Rechteck 3"/>
          <p:cNvSpPr/>
          <p:nvPr/>
        </p:nvSpPr>
        <p:spPr>
          <a:xfrm>
            <a:off x="3925648" y="3783676"/>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err="1" smtClean="0"/>
              <a:t>OilCo</a:t>
            </a:r>
            <a:endParaRPr lang="en-GB" dirty="0" smtClean="0"/>
          </a:p>
          <a:p>
            <a:pPr algn="ctr"/>
            <a:r>
              <a:rPr lang="en-GB" dirty="0" smtClean="0"/>
              <a:t>100</a:t>
            </a:r>
          </a:p>
        </p:txBody>
      </p:sp>
      <p:sp>
        <p:nvSpPr>
          <p:cNvPr id="6" name="Textfeld 5"/>
          <p:cNvSpPr txBox="1"/>
          <p:nvPr/>
        </p:nvSpPr>
        <p:spPr>
          <a:xfrm>
            <a:off x="749874" y="1181065"/>
            <a:ext cx="7890065" cy="2246769"/>
          </a:xfrm>
          <a:prstGeom prst="rect">
            <a:avLst/>
          </a:prstGeom>
          <a:noFill/>
        </p:spPr>
        <p:txBody>
          <a:bodyPr wrap="square" rtlCol="0">
            <a:spAutoFit/>
          </a:bodyPr>
          <a:lstStyle/>
          <a:p>
            <a:r>
              <a:rPr lang="en-GB" sz="1400" dirty="0" smtClean="0"/>
              <a:t>Oil company 100 picks up goods through a Shipment which references a Sales Contract from Equity Terminal TP1.  Assumption is 100 is issuing shipment against Sales Contract as references.</a:t>
            </a:r>
          </a:p>
          <a:p>
            <a:endParaRPr lang="en-GB" sz="1400" dirty="0" smtClean="0"/>
          </a:p>
          <a:p>
            <a:r>
              <a:rPr lang="en-GB" sz="1400" dirty="0" smtClean="0"/>
              <a:t>See Excel/XML Files Located in for Data Entry Values:  </a:t>
            </a:r>
          </a:p>
          <a:p>
            <a:r>
              <a:rPr lang="en-GB" sz="1400" b="1" dirty="0" smtClean="0"/>
              <a:t>PM </a:t>
            </a:r>
            <a:r>
              <a:rPr lang="en-GB" sz="1400" b="1" dirty="0"/>
              <a:t>Documentation\</a:t>
            </a:r>
            <a:r>
              <a:rPr lang="en-GB" sz="1400" b="1" dirty="0" err="1"/>
              <a:t>UseCaseSamples</a:t>
            </a:r>
            <a:r>
              <a:rPr lang="en-GB" sz="1400" b="1" dirty="0"/>
              <a:t>\Shipment Use </a:t>
            </a:r>
            <a:r>
              <a:rPr lang="en-GB" sz="1400" b="1" dirty="0" smtClean="0"/>
              <a:t>Cases\UseCase01 </a:t>
            </a:r>
            <a:r>
              <a:rPr lang="en-GB" sz="1400" dirty="0" smtClean="0"/>
              <a:t>Directory</a:t>
            </a:r>
          </a:p>
          <a:p>
            <a:endParaRPr lang="en-GB" sz="1400" dirty="0" smtClean="0"/>
          </a:p>
          <a:p>
            <a:r>
              <a:rPr lang="en-GB" sz="1400" dirty="0" smtClean="0"/>
              <a:t>Preconditions:</a:t>
            </a:r>
          </a:p>
          <a:p>
            <a:pPr marL="285750" indent="-285750">
              <a:buFontTx/>
              <a:buChar char="-"/>
            </a:pPr>
            <a:r>
              <a:rPr lang="en-GB" sz="1400" dirty="0" smtClean="0"/>
              <a:t>See Contract Spreadsheet for Master Data Elements</a:t>
            </a:r>
          </a:p>
          <a:p>
            <a:pPr marL="285750" indent="-285750">
              <a:buFontTx/>
              <a:buChar char="-"/>
            </a:pPr>
            <a:r>
              <a:rPr lang="en-GB" sz="1400" dirty="0" smtClean="0"/>
              <a:t>Terminal Allows Seller 100 to submit Shipments.</a:t>
            </a:r>
          </a:p>
          <a:p>
            <a:pPr marL="285750" indent="-285750">
              <a:buFontTx/>
              <a:buChar char="-"/>
            </a:pPr>
            <a:r>
              <a:rPr lang="en-GB" sz="1400" dirty="0" smtClean="0"/>
              <a:t>Accounts/Master Data created in TAS (See </a:t>
            </a:r>
            <a:r>
              <a:rPr lang="en-GB" sz="1400" dirty="0" err="1" smtClean="0"/>
              <a:t>LoadID</a:t>
            </a:r>
            <a:r>
              <a:rPr lang="en-GB" sz="1400" dirty="0" smtClean="0"/>
              <a:t> file in Spreadsheet.</a:t>
            </a:r>
            <a:endParaRPr lang="en-GB" sz="1400" dirty="0"/>
          </a:p>
        </p:txBody>
      </p:sp>
      <p:sp>
        <p:nvSpPr>
          <p:cNvPr id="7" name="Rechteck 6"/>
          <p:cNvSpPr/>
          <p:nvPr/>
        </p:nvSpPr>
        <p:spPr>
          <a:xfrm>
            <a:off x="700674" y="1086671"/>
            <a:ext cx="8012723" cy="245388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3865" y="3910588"/>
            <a:ext cx="923544" cy="646176"/>
          </a:xfrm>
          <a:prstGeom prst="rect">
            <a:avLst/>
          </a:prstGeom>
        </p:spPr>
      </p:pic>
      <p:sp>
        <p:nvSpPr>
          <p:cNvPr id="10" name="Rechteck 9"/>
          <p:cNvSpPr/>
          <p:nvPr/>
        </p:nvSpPr>
        <p:spPr>
          <a:xfrm>
            <a:off x="674077" y="3672230"/>
            <a:ext cx="8041660" cy="117774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Pfeil nach rechts 11"/>
          <p:cNvSpPr/>
          <p:nvPr/>
        </p:nvSpPr>
        <p:spPr>
          <a:xfrm>
            <a:off x="4990924" y="4132180"/>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14" name="Rechteck 13"/>
          <p:cNvSpPr/>
          <p:nvPr/>
        </p:nvSpPr>
        <p:spPr>
          <a:xfrm>
            <a:off x="674077" y="4955910"/>
            <a:ext cx="8041660" cy="145220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hteck 15"/>
          <p:cNvSpPr/>
          <p:nvPr/>
        </p:nvSpPr>
        <p:spPr>
          <a:xfrm>
            <a:off x="725234" y="5378483"/>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err="1" smtClean="0"/>
              <a:t>OilCo</a:t>
            </a:r>
            <a:endParaRPr lang="en-GB" dirty="0" smtClean="0"/>
          </a:p>
          <a:p>
            <a:pPr algn="ctr"/>
            <a:r>
              <a:rPr lang="en-GB" dirty="0" smtClean="0"/>
              <a:t>100</a:t>
            </a:r>
            <a:endParaRPr lang="en-GB" dirty="0"/>
          </a:p>
        </p:txBody>
      </p:sp>
      <p:sp>
        <p:nvSpPr>
          <p:cNvPr id="17" name="Zylinder 16"/>
          <p:cNvSpPr/>
          <p:nvPr/>
        </p:nvSpPr>
        <p:spPr>
          <a:xfrm>
            <a:off x="2930225" y="5378483"/>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18" name="Pfeil nach rechts 17"/>
          <p:cNvSpPr/>
          <p:nvPr/>
        </p:nvSpPr>
        <p:spPr>
          <a:xfrm>
            <a:off x="1668587" y="5773541"/>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Textfeld 18"/>
          <p:cNvSpPr txBox="1"/>
          <p:nvPr/>
        </p:nvSpPr>
        <p:spPr>
          <a:xfrm>
            <a:off x="1534459" y="5521345"/>
            <a:ext cx="1308050" cy="338554"/>
          </a:xfrm>
          <a:prstGeom prst="rect">
            <a:avLst/>
          </a:prstGeom>
          <a:noFill/>
        </p:spPr>
        <p:txBody>
          <a:bodyPr wrap="none" rtlCol="0">
            <a:spAutoFit/>
          </a:bodyPr>
          <a:lstStyle/>
          <a:p>
            <a:r>
              <a:rPr lang="en-GB" sz="1600" dirty="0" smtClean="0"/>
              <a:t>PM Shipment</a:t>
            </a:r>
            <a:endParaRPr lang="en-GB" sz="1600" dirty="0"/>
          </a:p>
        </p:txBody>
      </p:sp>
      <p:sp>
        <p:nvSpPr>
          <p:cNvPr id="24" name="Textfeld 23"/>
          <p:cNvSpPr txBox="1"/>
          <p:nvPr/>
        </p:nvSpPr>
        <p:spPr>
          <a:xfrm>
            <a:off x="1384941" y="5006408"/>
            <a:ext cx="1566134" cy="369332"/>
          </a:xfrm>
          <a:prstGeom prst="rect">
            <a:avLst/>
          </a:prstGeom>
          <a:noFill/>
        </p:spPr>
        <p:txBody>
          <a:bodyPr wrap="none" rtlCol="0">
            <a:spAutoFit/>
          </a:bodyPr>
          <a:lstStyle/>
          <a:p>
            <a:r>
              <a:rPr lang="en-GB" dirty="0" smtClean="0"/>
              <a:t>PM-Message 1</a:t>
            </a:r>
            <a:endParaRPr lang="en-GB" dirty="0"/>
          </a:p>
        </p:txBody>
      </p:sp>
      <p:sp>
        <p:nvSpPr>
          <p:cNvPr id="3" name="TextBox 2"/>
          <p:cNvSpPr txBox="1"/>
          <p:nvPr/>
        </p:nvSpPr>
        <p:spPr>
          <a:xfrm>
            <a:off x="4111142" y="5625389"/>
            <a:ext cx="461986" cy="369332"/>
          </a:xfrm>
          <a:prstGeom prst="rect">
            <a:avLst/>
          </a:prstGeom>
          <a:noFill/>
        </p:spPr>
        <p:txBody>
          <a:bodyPr wrap="none" rtlCol="0">
            <a:spAutoFit/>
          </a:bodyPr>
          <a:lstStyle/>
          <a:p>
            <a:r>
              <a:rPr lang="en-US" dirty="0" smtClean="0"/>
              <a:t>OR</a:t>
            </a:r>
            <a:endParaRPr lang="en-US" dirty="0"/>
          </a:p>
        </p:txBody>
      </p:sp>
      <p:sp>
        <p:nvSpPr>
          <p:cNvPr id="20" name="Rechteck 15"/>
          <p:cNvSpPr/>
          <p:nvPr/>
        </p:nvSpPr>
        <p:spPr>
          <a:xfrm>
            <a:off x="4645648" y="5343474"/>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err="1" smtClean="0"/>
              <a:t>OilCo</a:t>
            </a:r>
            <a:endParaRPr lang="en-GB" dirty="0" smtClean="0"/>
          </a:p>
          <a:p>
            <a:pPr algn="ctr"/>
            <a:r>
              <a:rPr lang="en-GB" dirty="0" smtClean="0"/>
              <a:t>100</a:t>
            </a:r>
            <a:endParaRPr lang="en-GB" dirty="0"/>
          </a:p>
        </p:txBody>
      </p:sp>
      <p:sp>
        <p:nvSpPr>
          <p:cNvPr id="21" name="Zylinder 16"/>
          <p:cNvSpPr/>
          <p:nvPr/>
        </p:nvSpPr>
        <p:spPr>
          <a:xfrm>
            <a:off x="7610354" y="5340731"/>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22" name="Pfeil nach rechts 17"/>
          <p:cNvSpPr/>
          <p:nvPr/>
        </p:nvSpPr>
        <p:spPr>
          <a:xfrm>
            <a:off x="5486591" y="5738532"/>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 name="Textfeld 18"/>
          <p:cNvSpPr txBox="1"/>
          <p:nvPr/>
        </p:nvSpPr>
        <p:spPr>
          <a:xfrm>
            <a:off x="5338958" y="5486336"/>
            <a:ext cx="1308050" cy="338554"/>
          </a:xfrm>
          <a:prstGeom prst="rect">
            <a:avLst/>
          </a:prstGeom>
          <a:noFill/>
        </p:spPr>
        <p:txBody>
          <a:bodyPr wrap="none" rtlCol="0">
            <a:spAutoFit/>
          </a:bodyPr>
          <a:lstStyle/>
          <a:p>
            <a:r>
              <a:rPr lang="en-GB" sz="1600" dirty="0" smtClean="0"/>
              <a:t>PM Shipment</a:t>
            </a:r>
            <a:endParaRPr lang="en-GB" sz="1600" dirty="0"/>
          </a:p>
        </p:txBody>
      </p:sp>
      <p:sp>
        <p:nvSpPr>
          <p:cNvPr id="25" name="Textfeld 23"/>
          <p:cNvSpPr txBox="1"/>
          <p:nvPr/>
        </p:nvSpPr>
        <p:spPr>
          <a:xfrm>
            <a:off x="5650631" y="4971399"/>
            <a:ext cx="1566134" cy="369332"/>
          </a:xfrm>
          <a:prstGeom prst="rect">
            <a:avLst/>
          </a:prstGeom>
          <a:noFill/>
        </p:spPr>
        <p:txBody>
          <a:bodyPr wrap="none" rtlCol="0">
            <a:spAutoFit/>
          </a:bodyPr>
          <a:lstStyle/>
          <a:p>
            <a:r>
              <a:rPr lang="en-GB" dirty="0" smtClean="0"/>
              <a:t>PM-Message 1</a:t>
            </a:r>
            <a:endParaRPr lang="en-GB" dirty="0"/>
          </a:p>
        </p:txBody>
      </p:sp>
      <p:sp>
        <p:nvSpPr>
          <p:cNvPr id="26" name="Rechteck 15"/>
          <p:cNvSpPr/>
          <p:nvPr/>
        </p:nvSpPr>
        <p:spPr>
          <a:xfrm>
            <a:off x="6567409" y="5378483"/>
            <a:ext cx="649356"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DCH</a:t>
            </a:r>
            <a:endParaRPr lang="en-GB" dirty="0"/>
          </a:p>
        </p:txBody>
      </p:sp>
      <p:sp>
        <p:nvSpPr>
          <p:cNvPr id="27" name="Pfeil nach rechts 17"/>
          <p:cNvSpPr/>
          <p:nvPr/>
        </p:nvSpPr>
        <p:spPr>
          <a:xfrm>
            <a:off x="7282602" y="5738532"/>
            <a:ext cx="23742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59021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Overview of Slides</a:t>
            </a:r>
            <a:endParaRPr lang="en-US" sz="3200" dirty="0"/>
          </a:p>
        </p:txBody>
      </p:sp>
      <p:sp>
        <p:nvSpPr>
          <p:cNvPr id="3" name="Content Placeholder 2"/>
          <p:cNvSpPr>
            <a:spLocks noGrp="1"/>
          </p:cNvSpPr>
          <p:nvPr>
            <p:ph idx="1"/>
          </p:nvPr>
        </p:nvSpPr>
        <p:spPr/>
        <p:txBody>
          <a:bodyPr>
            <a:normAutofit/>
          </a:bodyPr>
          <a:lstStyle/>
          <a:p>
            <a:r>
              <a:rPr lang="en-US" sz="2400" dirty="0" smtClean="0"/>
              <a:t>Quick overview of how documents are related to each other.</a:t>
            </a:r>
          </a:p>
          <a:p>
            <a:r>
              <a:rPr lang="en-US" sz="2400" dirty="0" smtClean="0"/>
              <a:t>Define the basic Recommended Authorization Controls for Partners submitting Planned Movements</a:t>
            </a:r>
          </a:p>
          <a:p>
            <a:r>
              <a:rPr lang="en-US" sz="2400" dirty="0" smtClean="0"/>
              <a:t>Review File Exchange between Partners and DCH, and Partners and TAS, and DCH and TAS.  Generally a Partner Exchanges Files with a DCH when Authorization is needed or the Partner wants to use the DCH as a common interface to specific Terminals or all Terminals.</a:t>
            </a:r>
          </a:p>
          <a:p>
            <a:endParaRPr lang="en-US" sz="1400" dirty="0" smtClean="0"/>
          </a:p>
          <a:p>
            <a:pPr marL="0" indent="0">
              <a:buNone/>
            </a:pPr>
            <a:endParaRPr lang="en-US" sz="1400" dirty="0" smtClean="0"/>
          </a:p>
          <a:p>
            <a:pPr marL="0" indent="0">
              <a:buNone/>
            </a:pPr>
            <a:endParaRPr lang="en-US" dirty="0"/>
          </a:p>
          <a:p>
            <a:pPr marL="457200" lvl="1" indent="0">
              <a:buNone/>
            </a:pPr>
            <a:endParaRPr lang="en-US" sz="2400" dirty="0"/>
          </a:p>
        </p:txBody>
      </p:sp>
    </p:spTree>
    <p:extLst>
      <p:ext uri="{BB962C8B-B14F-4D97-AF65-F5344CB8AC3E}">
        <p14:creationId xmlns:p14="http://schemas.microsoft.com/office/powerpoint/2010/main" val="17374802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6137" y="91758"/>
            <a:ext cx="8229600" cy="1143000"/>
          </a:xfrm>
        </p:spPr>
        <p:txBody>
          <a:bodyPr>
            <a:normAutofit/>
          </a:bodyPr>
          <a:lstStyle/>
          <a:p>
            <a:r>
              <a:rPr lang="en-GB" sz="2800" dirty="0" smtClean="0"/>
              <a:t>Shipment Use Case 2 – </a:t>
            </a:r>
            <a:br>
              <a:rPr lang="en-GB" sz="2800" dirty="0" smtClean="0"/>
            </a:br>
            <a:r>
              <a:rPr lang="en-GB" sz="2800" dirty="0" smtClean="0"/>
              <a:t>Shipment Referencing an Order</a:t>
            </a:r>
            <a:endParaRPr lang="en-GB" sz="2800" dirty="0"/>
          </a:p>
        </p:txBody>
      </p:sp>
      <p:sp>
        <p:nvSpPr>
          <p:cNvPr id="4" name="Rechteck 3"/>
          <p:cNvSpPr/>
          <p:nvPr/>
        </p:nvSpPr>
        <p:spPr>
          <a:xfrm>
            <a:off x="3281911" y="3778078"/>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err="1" smtClean="0"/>
              <a:t>OilCO</a:t>
            </a:r>
            <a:r>
              <a:rPr lang="en-GB" dirty="0" smtClean="0"/>
              <a:t> AAA</a:t>
            </a:r>
          </a:p>
        </p:txBody>
      </p:sp>
      <p:sp>
        <p:nvSpPr>
          <p:cNvPr id="6" name="Textfeld 5"/>
          <p:cNvSpPr txBox="1"/>
          <p:nvPr/>
        </p:nvSpPr>
        <p:spPr>
          <a:xfrm>
            <a:off x="749874" y="1181065"/>
            <a:ext cx="7890065" cy="2031325"/>
          </a:xfrm>
          <a:prstGeom prst="rect">
            <a:avLst/>
          </a:prstGeom>
          <a:noFill/>
        </p:spPr>
        <p:txBody>
          <a:bodyPr wrap="square" rtlCol="0">
            <a:spAutoFit/>
          </a:bodyPr>
          <a:lstStyle/>
          <a:p>
            <a:r>
              <a:rPr lang="en-GB" sz="1400" dirty="0" smtClean="0"/>
              <a:t>Oil company 100 picks up goods through a Shipment which references an Order.  Assumption is Sales Orders is not required at the TAS, but is used only as a reference (valid if </a:t>
            </a:r>
            <a:r>
              <a:rPr lang="en-GB" sz="1400" dirty="0" err="1" smtClean="0"/>
              <a:t>TASLoadID</a:t>
            </a:r>
            <a:r>
              <a:rPr lang="en-GB" sz="1400" dirty="0" smtClean="0"/>
              <a:t> on Shipment)..</a:t>
            </a:r>
          </a:p>
          <a:p>
            <a:endParaRPr lang="en-GB" sz="1400" dirty="0" smtClean="0"/>
          </a:p>
          <a:p>
            <a:r>
              <a:rPr lang="en-GB" sz="1400" dirty="0" smtClean="0"/>
              <a:t>See </a:t>
            </a:r>
            <a:r>
              <a:rPr lang="en-GB" sz="1400" dirty="0"/>
              <a:t>Excel/XML Files Located in for Data Entry Values:  </a:t>
            </a:r>
          </a:p>
          <a:p>
            <a:r>
              <a:rPr lang="en-GB" sz="1400" b="1" dirty="0"/>
              <a:t>PM Documentation\</a:t>
            </a:r>
            <a:r>
              <a:rPr lang="en-GB" sz="1400" b="1" dirty="0" err="1"/>
              <a:t>UseCaseSamples</a:t>
            </a:r>
            <a:r>
              <a:rPr lang="en-GB" sz="1400" b="1" dirty="0"/>
              <a:t>\Shipment Use </a:t>
            </a:r>
            <a:r>
              <a:rPr lang="en-GB" sz="1400" b="1" dirty="0" smtClean="0"/>
              <a:t>Cases\UseCase02 </a:t>
            </a:r>
            <a:r>
              <a:rPr lang="en-GB" sz="1400" dirty="0"/>
              <a:t>Directory</a:t>
            </a:r>
          </a:p>
          <a:p>
            <a:endParaRPr lang="en-GB" sz="1400" dirty="0" smtClean="0"/>
          </a:p>
          <a:p>
            <a:r>
              <a:rPr lang="en-GB" sz="1400" dirty="0" smtClean="0"/>
              <a:t>Preconditions:</a:t>
            </a:r>
          </a:p>
          <a:p>
            <a:pPr marL="285750" indent="-285750">
              <a:buFontTx/>
              <a:buChar char="-"/>
            </a:pPr>
            <a:r>
              <a:rPr lang="en-GB" sz="1400" dirty="0" smtClean="0"/>
              <a:t>Terminal Owner allows Supplier 100 to submit Shipments to DCH/TAS.</a:t>
            </a:r>
          </a:p>
          <a:p>
            <a:pPr marL="285750" indent="-285750">
              <a:buFontTx/>
              <a:buChar char="-"/>
            </a:pPr>
            <a:r>
              <a:rPr lang="en-GB" sz="1400" dirty="0" smtClean="0"/>
              <a:t>Accounts/Master Data created in TAS</a:t>
            </a:r>
            <a:endParaRPr lang="en-GB" sz="1400" dirty="0"/>
          </a:p>
        </p:txBody>
      </p:sp>
      <p:sp>
        <p:nvSpPr>
          <p:cNvPr id="7" name="Rechteck 6"/>
          <p:cNvSpPr/>
          <p:nvPr/>
        </p:nvSpPr>
        <p:spPr>
          <a:xfrm>
            <a:off x="700674" y="1086671"/>
            <a:ext cx="8012723" cy="245388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Grafi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0128" y="3904990"/>
            <a:ext cx="923544" cy="646176"/>
          </a:xfrm>
          <a:prstGeom prst="rect">
            <a:avLst/>
          </a:prstGeom>
        </p:spPr>
      </p:pic>
      <p:sp>
        <p:nvSpPr>
          <p:cNvPr id="10" name="Rechteck 9"/>
          <p:cNvSpPr/>
          <p:nvPr/>
        </p:nvSpPr>
        <p:spPr>
          <a:xfrm>
            <a:off x="674077" y="3672230"/>
            <a:ext cx="8041660" cy="117774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Pfeil nach rechts 11"/>
          <p:cNvSpPr/>
          <p:nvPr/>
        </p:nvSpPr>
        <p:spPr>
          <a:xfrm>
            <a:off x="4347187" y="4126582"/>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14" name="Rechteck 13"/>
          <p:cNvSpPr/>
          <p:nvPr/>
        </p:nvSpPr>
        <p:spPr>
          <a:xfrm>
            <a:off x="674077" y="4955910"/>
            <a:ext cx="8041660" cy="145220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hteck 15"/>
          <p:cNvSpPr/>
          <p:nvPr/>
        </p:nvSpPr>
        <p:spPr>
          <a:xfrm>
            <a:off x="725234" y="5378483"/>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17" name="Zylinder 16"/>
          <p:cNvSpPr/>
          <p:nvPr/>
        </p:nvSpPr>
        <p:spPr>
          <a:xfrm>
            <a:off x="2930225" y="5378483"/>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18" name="Pfeil nach rechts 17"/>
          <p:cNvSpPr/>
          <p:nvPr/>
        </p:nvSpPr>
        <p:spPr>
          <a:xfrm>
            <a:off x="1668587" y="5773541"/>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Textfeld 18"/>
          <p:cNvSpPr txBox="1"/>
          <p:nvPr/>
        </p:nvSpPr>
        <p:spPr>
          <a:xfrm>
            <a:off x="1534459" y="5521345"/>
            <a:ext cx="1308050" cy="338554"/>
          </a:xfrm>
          <a:prstGeom prst="rect">
            <a:avLst/>
          </a:prstGeom>
          <a:noFill/>
        </p:spPr>
        <p:txBody>
          <a:bodyPr wrap="none" rtlCol="0">
            <a:spAutoFit/>
          </a:bodyPr>
          <a:lstStyle/>
          <a:p>
            <a:r>
              <a:rPr lang="en-GB" sz="1600" dirty="0" smtClean="0"/>
              <a:t>PM Shipment</a:t>
            </a:r>
            <a:endParaRPr lang="en-GB" sz="1600" dirty="0"/>
          </a:p>
        </p:txBody>
      </p:sp>
      <p:sp>
        <p:nvSpPr>
          <p:cNvPr id="24" name="Textfeld 23"/>
          <p:cNvSpPr txBox="1"/>
          <p:nvPr/>
        </p:nvSpPr>
        <p:spPr>
          <a:xfrm>
            <a:off x="1384941" y="5006408"/>
            <a:ext cx="1566134" cy="369332"/>
          </a:xfrm>
          <a:prstGeom prst="rect">
            <a:avLst/>
          </a:prstGeom>
          <a:noFill/>
        </p:spPr>
        <p:txBody>
          <a:bodyPr wrap="none" rtlCol="0">
            <a:spAutoFit/>
          </a:bodyPr>
          <a:lstStyle/>
          <a:p>
            <a:r>
              <a:rPr lang="en-GB" dirty="0" smtClean="0"/>
              <a:t>PM-Message 1</a:t>
            </a:r>
            <a:endParaRPr lang="en-GB" dirty="0"/>
          </a:p>
        </p:txBody>
      </p:sp>
      <p:sp>
        <p:nvSpPr>
          <p:cNvPr id="3" name="TextBox 2"/>
          <p:cNvSpPr txBox="1"/>
          <p:nvPr/>
        </p:nvSpPr>
        <p:spPr>
          <a:xfrm>
            <a:off x="4111142" y="5625389"/>
            <a:ext cx="461986" cy="369332"/>
          </a:xfrm>
          <a:prstGeom prst="rect">
            <a:avLst/>
          </a:prstGeom>
          <a:noFill/>
        </p:spPr>
        <p:txBody>
          <a:bodyPr wrap="none" rtlCol="0">
            <a:spAutoFit/>
          </a:bodyPr>
          <a:lstStyle/>
          <a:p>
            <a:r>
              <a:rPr lang="en-US" dirty="0" smtClean="0"/>
              <a:t>OR</a:t>
            </a:r>
            <a:endParaRPr lang="en-US" dirty="0"/>
          </a:p>
        </p:txBody>
      </p:sp>
      <p:sp>
        <p:nvSpPr>
          <p:cNvPr id="20" name="Rechteck 15"/>
          <p:cNvSpPr/>
          <p:nvPr/>
        </p:nvSpPr>
        <p:spPr>
          <a:xfrm>
            <a:off x="4645648" y="5343474"/>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21" name="Zylinder 16"/>
          <p:cNvSpPr/>
          <p:nvPr/>
        </p:nvSpPr>
        <p:spPr>
          <a:xfrm>
            <a:off x="7610354" y="5340731"/>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22" name="Pfeil nach rechts 17"/>
          <p:cNvSpPr/>
          <p:nvPr/>
        </p:nvSpPr>
        <p:spPr>
          <a:xfrm>
            <a:off x="5486591" y="5738532"/>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 name="Textfeld 18"/>
          <p:cNvSpPr txBox="1"/>
          <p:nvPr/>
        </p:nvSpPr>
        <p:spPr>
          <a:xfrm>
            <a:off x="5338958" y="5486336"/>
            <a:ext cx="1308050" cy="338554"/>
          </a:xfrm>
          <a:prstGeom prst="rect">
            <a:avLst/>
          </a:prstGeom>
          <a:noFill/>
        </p:spPr>
        <p:txBody>
          <a:bodyPr wrap="none" rtlCol="0">
            <a:spAutoFit/>
          </a:bodyPr>
          <a:lstStyle/>
          <a:p>
            <a:r>
              <a:rPr lang="en-GB" sz="1600" dirty="0" smtClean="0"/>
              <a:t>PM Shipment</a:t>
            </a:r>
            <a:endParaRPr lang="en-GB" sz="1600" dirty="0"/>
          </a:p>
        </p:txBody>
      </p:sp>
      <p:sp>
        <p:nvSpPr>
          <p:cNvPr id="25" name="Textfeld 23"/>
          <p:cNvSpPr txBox="1"/>
          <p:nvPr/>
        </p:nvSpPr>
        <p:spPr>
          <a:xfrm>
            <a:off x="5650631" y="4971399"/>
            <a:ext cx="1566134" cy="369332"/>
          </a:xfrm>
          <a:prstGeom prst="rect">
            <a:avLst/>
          </a:prstGeom>
          <a:noFill/>
        </p:spPr>
        <p:txBody>
          <a:bodyPr wrap="none" rtlCol="0">
            <a:spAutoFit/>
          </a:bodyPr>
          <a:lstStyle/>
          <a:p>
            <a:r>
              <a:rPr lang="en-GB" dirty="0" smtClean="0"/>
              <a:t>PM-Message 1</a:t>
            </a:r>
            <a:endParaRPr lang="en-GB" dirty="0"/>
          </a:p>
        </p:txBody>
      </p:sp>
      <p:sp>
        <p:nvSpPr>
          <p:cNvPr id="26" name="Rechteck 15"/>
          <p:cNvSpPr/>
          <p:nvPr/>
        </p:nvSpPr>
        <p:spPr>
          <a:xfrm>
            <a:off x="6567409" y="5378483"/>
            <a:ext cx="649356"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DCH</a:t>
            </a:r>
            <a:endParaRPr lang="en-GB" dirty="0"/>
          </a:p>
        </p:txBody>
      </p:sp>
      <p:sp>
        <p:nvSpPr>
          <p:cNvPr id="27" name="Pfeil nach rechts 17"/>
          <p:cNvSpPr/>
          <p:nvPr/>
        </p:nvSpPr>
        <p:spPr>
          <a:xfrm>
            <a:off x="7282602" y="5738532"/>
            <a:ext cx="23742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32498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6137" y="91758"/>
            <a:ext cx="8229600" cy="1143000"/>
          </a:xfrm>
        </p:spPr>
        <p:txBody>
          <a:bodyPr>
            <a:normAutofit/>
          </a:bodyPr>
          <a:lstStyle/>
          <a:p>
            <a:r>
              <a:rPr lang="en-GB" sz="2800" dirty="0" smtClean="0"/>
              <a:t>Shipment Use Case 3 – </a:t>
            </a:r>
            <a:br>
              <a:rPr lang="en-GB" sz="2800" dirty="0" smtClean="0"/>
            </a:br>
            <a:r>
              <a:rPr lang="en-GB" sz="2800" dirty="0" smtClean="0"/>
              <a:t>Shipment Referencing a </a:t>
            </a:r>
            <a:r>
              <a:rPr lang="en-GB" sz="2800" dirty="0" err="1" smtClean="0"/>
              <a:t>LoadID</a:t>
            </a:r>
            <a:endParaRPr lang="en-GB" sz="2800" dirty="0"/>
          </a:p>
        </p:txBody>
      </p:sp>
      <p:sp>
        <p:nvSpPr>
          <p:cNvPr id="4" name="Rechteck 3"/>
          <p:cNvSpPr/>
          <p:nvPr/>
        </p:nvSpPr>
        <p:spPr>
          <a:xfrm>
            <a:off x="3925648" y="3789245"/>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err="1" smtClean="0"/>
              <a:t>OilCo</a:t>
            </a:r>
            <a:endParaRPr lang="en-GB" dirty="0" smtClean="0"/>
          </a:p>
          <a:p>
            <a:pPr algn="ctr"/>
            <a:r>
              <a:rPr lang="en-GB" dirty="0" smtClean="0"/>
              <a:t>100</a:t>
            </a:r>
          </a:p>
        </p:txBody>
      </p:sp>
      <p:sp>
        <p:nvSpPr>
          <p:cNvPr id="6" name="Textfeld 5"/>
          <p:cNvSpPr txBox="1"/>
          <p:nvPr/>
        </p:nvSpPr>
        <p:spPr>
          <a:xfrm>
            <a:off x="749874" y="1181065"/>
            <a:ext cx="7890065" cy="2462213"/>
          </a:xfrm>
          <a:prstGeom prst="rect">
            <a:avLst/>
          </a:prstGeom>
          <a:noFill/>
        </p:spPr>
        <p:txBody>
          <a:bodyPr wrap="square" rtlCol="0">
            <a:spAutoFit/>
          </a:bodyPr>
          <a:lstStyle/>
          <a:p>
            <a:r>
              <a:rPr lang="en-GB" sz="1400" dirty="0" smtClean="0"/>
              <a:t>Oil company 100 picks up goods through a Shipment which references a </a:t>
            </a:r>
            <a:r>
              <a:rPr lang="en-GB" sz="1400" dirty="0" err="1" smtClean="0"/>
              <a:t>LoadID</a:t>
            </a:r>
            <a:r>
              <a:rPr lang="en-GB" sz="1400" dirty="0" smtClean="0"/>
              <a:t>.  </a:t>
            </a:r>
          </a:p>
          <a:p>
            <a:endParaRPr lang="en-GB" sz="1400" dirty="0" smtClean="0"/>
          </a:p>
          <a:p>
            <a:r>
              <a:rPr lang="en-GB" sz="1400" dirty="0"/>
              <a:t>See Excel/XML Files Located in for Data Entry Values:  </a:t>
            </a:r>
          </a:p>
          <a:p>
            <a:r>
              <a:rPr lang="en-GB" sz="1400" b="1" dirty="0"/>
              <a:t>PM Documentation\</a:t>
            </a:r>
            <a:r>
              <a:rPr lang="en-GB" sz="1400" b="1" dirty="0" err="1"/>
              <a:t>UseCaseSamples</a:t>
            </a:r>
            <a:r>
              <a:rPr lang="en-GB" sz="1400" b="1" dirty="0"/>
              <a:t>\Shipment Use Cases\UseCase02 </a:t>
            </a:r>
            <a:r>
              <a:rPr lang="en-GB" sz="1400" dirty="0"/>
              <a:t>Directory</a:t>
            </a:r>
          </a:p>
          <a:p>
            <a:endParaRPr lang="en-GB" sz="1400" dirty="0" smtClean="0"/>
          </a:p>
          <a:p>
            <a:r>
              <a:rPr lang="en-GB" sz="1400" dirty="0" smtClean="0"/>
              <a:t>Preconditions:</a:t>
            </a:r>
          </a:p>
          <a:p>
            <a:pPr marL="285750" indent="-285750">
              <a:buFontTx/>
              <a:buChar char="-"/>
            </a:pPr>
            <a:r>
              <a:rPr lang="en-GB" sz="1400" dirty="0" err="1" smtClean="0"/>
              <a:t>TASLoadIDs</a:t>
            </a:r>
            <a:r>
              <a:rPr lang="en-GB" sz="1400" dirty="0" smtClean="0"/>
              <a:t> are setup for 100 to lift from (line items specific </a:t>
            </a:r>
            <a:r>
              <a:rPr lang="en-GB" sz="1400" dirty="0" err="1" smtClean="0"/>
              <a:t>LoadIds</a:t>
            </a:r>
            <a:r>
              <a:rPr lang="en-GB" sz="1400" dirty="0" smtClean="0"/>
              <a:t>).  This is basically a lifting against the account at the TAS.  </a:t>
            </a:r>
          </a:p>
          <a:p>
            <a:pPr marL="285750" indent="-285750">
              <a:buFontTx/>
              <a:buChar char="-"/>
            </a:pPr>
            <a:r>
              <a:rPr lang="en-GB" sz="1400" dirty="0" smtClean="0"/>
              <a:t>Terminal Allows 100 to submit Shipments or Supplier manages Document submission Authorization through DCH.</a:t>
            </a:r>
          </a:p>
          <a:p>
            <a:pPr marL="285750" indent="-285750">
              <a:buFontTx/>
              <a:buChar char="-"/>
            </a:pPr>
            <a:r>
              <a:rPr lang="en-GB" sz="1400" dirty="0" smtClean="0"/>
              <a:t>Accounts/Master Data created in TAS</a:t>
            </a:r>
            <a:endParaRPr lang="en-GB" sz="1400" dirty="0"/>
          </a:p>
        </p:txBody>
      </p:sp>
      <p:sp>
        <p:nvSpPr>
          <p:cNvPr id="7" name="Rechteck 6"/>
          <p:cNvSpPr/>
          <p:nvPr/>
        </p:nvSpPr>
        <p:spPr>
          <a:xfrm>
            <a:off x="700674" y="1086671"/>
            <a:ext cx="8012723" cy="245388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Grafi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3865" y="3910588"/>
            <a:ext cx="923544" cy="646176"/>
          </a:xfrm>
          <a:prstGeom prst="rect">
            <a:avLst/>
          </a:prstGeom>
        </p:spPr>
      </p:pic>
      <p:sp>
        <p:nvSpPr>
          <p:cNvPr id="10" name="Rechteck 9"/>
          <p:cNvSpPr/>
          <p:nvPr/>
        </p:nvSpPr>
        <p:spPr>
          <a:xfrm>
            <a:off x="674077" y="3672230"/>
            <a:ext cx="8041660" cy="117774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Pfeil nach rechts 11"/>
          <p:cNvSpPr/>
          <p:nvPr/>
        </p:nvSpPr>
        <p:spPr>
          <a:xfrm>
            <a:off x="4990924" y="4132180"/>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14" name="Rechteck 13"/>
          <p:cNvSpPr/>
          <p:nvPr/>
        </p:nvSpPr>
        <p:spPr>
          <a:xfrm>
            <a:off x="674077" y="4955910"/>
            <a:ext cx="8041660" cy="145220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hteck 15"/>
          <p:cNvSpPr/>
          <p:nvPr/>
        </p:nvSpPr>
        <p:spPr>
          <a:xfrm>
            <a:off x="725234" y="5378483"/>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OilCo100</a:t>
            </a:r>
            <a:endParaRPr lang="en-GB" dirty="0"/>
          </a:p>
        </p:txBody>
      </p:sp>
      <p:sp>
        <p:nvSpPr>
          <p:cNvPr id="17" name="Zylinder 16"/>
          <p:cNvSpPr/>
          <p:nvPr/>
        </p:nvSpPr>
        <p:spPr>
          <a:xfrm>
            <a:off x="2930225" y="5378483"/>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18" name="Pfeil nach rechts 17"/>
          <p:cNvSpPr/>
          <p:nvPr/>
        </p:nvSpPr>
        <p:spPr>
          <a:xfrm>
            <a:off x="1668587" y="5773541"/>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Textfeld 18"/>
          <p:cNvSpPr txBox="1"/>
          <p:nvPr/>
        </p:nvSpPr>
        <p:spPr>
          <a:xfrm>
            <a:off x="1534459" y="5521345"/>
            <a:ext cx="1308050" cy="338554"/>
          </a:xfrm>
          <a:prstGeom prst="rect">
            <a:avLst/>
          </a:prstGeom>
          <a:noFill/>
        </p:spPr>
        <p:txBody>
          <a:bodyPr wrap="none" rtlCol="0">
            <a:spAutoFit/>
          </a:bodyPr>
          <a:lstStyle/>
          <a:p>
            <a:r>
              <a:rPr lang="en-GB" sz="1600" dirty="0" smtClean="0"/>
              <a:t>PM Shipment</a:t>
            </a:r>
            <a:endParaRPr lang="en-GB" sz="1600" dirty="0"/>
          </a:p>
        </p:txBody>
      </p:sp>
      <p:sp>
        <p:nvSpPr>
          <p:cNvPr id="24" name="Textfeld 23"/>
          <p:cNvSpPr txBox="1"/>
          <p:nvPr/>
        </p:nvSpPr>
        <p:spPr>
          <a:xfrm>
            <a:off x="1384941" y="5006408"/>
            <a:ext cx="1566134" cy="369332"/>
          </a:xfrm>
          <a:prstGeom prst="rect">
            <a:avLst/>
          </a:prstGeom>
          <a:noFill/>
        </p:spPr>
        <p:txBody>
          <a:bodyPr wrap="none" rtlCol="0">
            <a:spAutoFit/>
          </a:bodyPr>
          <a:lstStyle/>
          <a:p>
            <a:r>
              <a:rPr lang="en-GB" dirty="0" smtClean="0"/>
              <a:t>PM-Message 1</a:t>
            </a:r>
            <a:endParaRPr lang="en-GB" dirty="0"/>
          </a:p>
        </p:txBody>
      </p:sp>
      <p:sp>
        <p:nvSpPr>
          <p:cNvPr id="3" name="TextBox 2"/>
          <p:cNvSpPr txBox="1"/>
          <p:nvPr/>
        </p:nvSpPr>
        <p:spPr>
          <a:xfrm>
            <a:off x="4111142" y="5625389"/>
            <a:ext cx="461986" cy="369332"/>
          </a:xfrm>
          <a:prstGeom prst="rect">
            <a:avLst/>
          </a:prstGeom>
          <a:noFill/>
        </p:spPr>
        <p:txBody>
          <a:bodyPr wrap="none" rtlCol="0">
            <a:spAutoFit/>
          </a:bodyPr>
          <a:lstStyle/>
          <a:p>
            <a:r>
              <a:rPr lang="en-US" dirty="0" smtClean="0"/>
              <a:t>OR</a:t>
            </a:r>
            <a:endParaRPr lang="en-US" dirty="0"/>
          </a:p>
        </p:txBody>
      </p:sp>
      <p:sp>
        <p:nvSpPr>
          <p:cNvPr id="20" name="Rechteck 15"/>
          <p:cNvSpPr/>
          <p:nvPr/>
        </p:nvSpPr>
        <p:spPr>
          <a:xfrm>
            <a:off x="4645648" y="5343474"/>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OilCo100</a:t>
            </a:r>
            <a:endParaRPr lang="en-GB" dirty="0"/>
          </a:p>
        </p:txBody>
      </p:sp>
      <p:sp>
        <p:nvSpPr>
          <p:cNvPr id="21" name="Zylinder 16"/>
          <p:cNvSpPr/>
          <p:nvPr/>
        </p:nvSpPr>
        <p:spPr>
          <a:xfrm>
            <a:off x="7610354" y="5340731"/>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22" name="Pfeil nach rechts 17"/>
          <p:cNvSpPr/>
          <p:nvPr/>
        </p:nvSpPr>
        <p:spPr>
          <a:xfrm>
            <a:off x="5486591" y="5738532"/>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 name="Textfeld 18"/>
          <p:cNvSpPr txBox="1"/>
          <p:nvPr/>
        </p:nvSpPr>
        <p:spPr>
          <a:xfrm>
            <a:off x="5338958" y="5486336"/>
            <a:ext cx="1308050" cy="338554"/>
          </a:xfrm>
          <a:prstGeom prst="rect">
            <a:avLst/>
          </a:prstGeom>
          <a:noFill/>
        </p:spPr>
        <p:txBody>
          <a:bodyPr wrap="none" rtlCol="0">
            <a:spAutoFit/>
          </a:bodyPr>
          <a:lstStyle/>
          <a:p>
            <a:r>
              <a:rPr lang="en-GB" sz="1600" dirty="0" smtClean="0"/>
              <a:t>PM Shipment</a:t>
            </a:r>
            <a:endParaRPr lang="en-GB" sz="1600" dirty="0"/>
          </a:p>
        </p:txBody>
      </p:sp>
      <p:sp>
        <p:nvSpPr>
          <p:cNvPr id="25" name="Textfeld 23"/>
          <p:cNvSpPr txBox="1"/>
          <p:nvPr/>
        </p:nvSpPr>
        <p:spPr>
          <a:xfrm>
            <a:off x="5650631" y="4971399"/>
            <a:ext cx="1566134" cy="369332"/>
          </a:xfrm>
          <a:prstGeom prst="rect">
            <a:avLst/>
          </a:prstGeom>
          <a:noFill/>
        </p:spPr>
        <p:txBody>
          <a:bodyPr wrap="none" rtlCol="0">
            <a:spAutoFit/>
          </a:bodyPr>
          <a:lstStyle/>
          <a:p>
            <a:r>
              <a:rPr lang="en-GB" dirty="0" smtClean="0"/>
              <a:t>PM-Message 1</a:t>
            </a:r>
            <a:endParaRPr lang="en-GB" dirty="0"/>
          </a:p>
        </p:txBody>
      </p:sp>
      <p:sp>
        <p:nvSpPr>
          <p:cNvPr id="26" name="Rechteck 15"/>
          <p:cNvSpPr/>
          <p:nvPr/>
        </p:nvSpPr>
        <p:spPr>
          <a:xfrm>
            <a:off x="6567409" y="5378483"/>
            <a:ext cx="649356"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DCH</a:t>
            </a:r>
            <a:endParaRPr lang="en-GB" dirty="0"/>
          </a:p>
        </p:txBody>
      </p:sp>
      <p:sp>
        <p:nvSpPr>
          <p:cNvPr id="27" name="Pfeil nach rechts 17"/>
          <p:cNvSpPr/>
          <p:nvPr/>
        </p:nvSpPr>
        <p:spPr>
          <a:xfrm>
            <a:off x="7282602" y="5738532"/>
            <a:ext cx="23742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09604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6137" y="91758"/>
            <a:ext cx="8229600" cy="1143000"/>
          </a:xfrm>
        </p:spPr>
        <p:txBody>
          <a:bodyPr>
            <a:normAutofit/>
          </a:bodyPr>
          <a:lstStyle/>
          <a:p>
            <a:r>
              <a:rPr lang="en-GB" sz="2800" dirty="0" smtClean="0"/>
              <a:t>Shipment Use Case 4 – </a:t>
            </a:r>
            <a:br>
              <a:rPr lang="en-GB" sz="2800" dirty="0" smtClean="0"/>
            </a:br>
            <a:r>
              <a:rPr lang="en-GB" sz="2800" dirty="0" smtClean="0"/>
              <a:t>Shipment Referencing a Sales Contract From a Carrier</a:t>
            </a:r>
            <a:endParaRPr lang="en-GB" sz="2800" dirty="0"/>
          </a:p>
        </p:txBody>
      </p:sp>
      <p:sp>
        <p:nvSpPr>
          <p:cNvPr id="4" name="Rechteck 3"/>
          <p:cNvSpPr/>
          <p:nvPr/>
        </p:nvSpPr>
        <p:spPr>
          <a:xfrm>
            <a:off x="3925648" y="3783676"/>
            <a:ext cx="851178"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a:t>Carrier</a:t>
            </a:r>
          </a:p>
          <a:p>
            <a:pPr algn="ctr"/>
            <a:r>
              <a:rPr lang="en-GB" dirty="0"/>
              <a:t>CC1</a:t>
            </a:r>
          </a:p>
        </p:txBody>
      </p:sp>
      <p:sp>
        <p:nvSpPr>
          <p:cNvPr id="6" name="Textfeld 5"/>
          <p:cNvSpPr txBox="1"/>
          <p:nvPr/>
        </p:nvSpPr>
        <p:spPr>
          <a:xfrm>
            <a:off x="749874" y="1181065"/>
            <a:ext cx="7890065" cy="2292935"/>
          </a:xfrm>
          <a:prstGeom prst="rect">
            <a:avLst/>
          </a:prstGeom>
          <a:noFill/>
        </p:spPr>
        <p:txBody>
          <a:bodyPr wrap="square" rtlCol="0">
            <a:spAutoFit/>
          </a:bodyPr>
          <a:lstStyle/>
          <a:p>
            <a:r>
              <a:rPr lang="en-GB" sz="1100" dirty="0" smtClean="0"/>
              <a:t>Carrier CC1 picks up goods through a Shipment which references a Sales Contract from Equity Terminal TP1.  Assumption is CC1 is issuing shipment against a Customer Sales Contract (this could be similar to a Non-Equity Delivery Biz for an </a:t>
            </a:r>
            <a:r>
              <a:rPr lang="en-GB" sz="1100" dirty="0" err="1" smtClean="0"/>
              <a:t>OilCo</a:t>
            </a:r>
            <a:r>
              <a:rPr lang="en-GB" sz="1100" dirty="0" smtClean="0"/>
              <a:t> CC1 which may not be setup as a Supplier/Seller at the terminal).</a:t>
            </a:r>
          </a:p>
          <a:p>
            <a:endParaRPr lang="en-GB" sz="1100" dirty="0" smtClean="0"/>
          </a:p>
          <a:p>
            <a:r>
              <a:rPr lang="en-GB" sz="1100" dirty="0" smtClean="0"/>
              <a:t>See </a:t>
            </a:r>
            <a:r>
              <a:rPr lang="en-GB" sz="1100" dirty="0"/>
              <a:t>Excel/XML Files Located in for Data Entry Values:  </a:t>
            </a:r>
          </a:p>
          <a:p>
            <a:r>
              <a:rPr lang="en-GB" sz="1100" b="1" dirty="0"/>
              <a:t>PM Documentation\</a:t>
            </a:r>
            <a:r>
              <a:rPr lang="en-GB" sz="1100" b="1" dirty="0" err="1"/>
              <a:t>UseCaseSamples</a:t>
            </a:r>
            <a:r>
              <a:rPr lang="en-GB" sz="1100" b="1" dirty="0"/>
              <a:t>\Shipment Use </a:t>
            </a:r>
            <a:r>
              <a:rPr lang="en-GB" sz="1100" b="1" dirty="0" smtClean="0"/>
              <a:t>Cases\UseCase04 </a:t>
            </a:r>
            <a:r>
              <a:rPr lang="en-GB" sz="1100" dirty="0"/>
              <a:t>Directory</a:t>
            </a:r>
          </a:p>
          <a:p>
            <a:endParaRPr lang="en-GB" sz="1100" dirty="0" smtClean="0"/>
          </a:p>
          <a:p>
            <a:r>
              <a:rPr lang="en-GB" sz="1100" dirty="0" smtClean="0"/>
              <a:t>Preconditions:</a:t>
            </a:r>
          </a:p>
          <a:p>
            <a:pPr marL="285750" indent="-285750">
              <a:buFontTx/>
              <a:buChar char="-"/>
            </a:pPr>
            <a:r>
              <a:rPr lang="en-GB" sz="1100" dirty="0" smtClean="0"/>
              <a:t>Sales Contract Oil company 100 -&gt; Customer CC1 </a:t>
            </a:r>
          </a:p>
          <a:p>
            <a:pPr marL="285750" indent="-285750">
              <a:buFontTx/>
              <a:buChar char="-"/>
            </a:pPr>
            <a:r>
              <a:rPr lang="en-GB" sz="1100" dirty="0" smtClean="0"/>
              <a:t>Terminal Allows CC1 to submit Shipments or Terminal has Agreement with DCH to allow to function as a Connection point for Customers and manage Shipment/Order Submission Rights.</a:t>
            </a:r>
          </a:p>
          <a:p>
            <a:pPr marL="285750" indent="-285750">
              <a:buFontTx/>
              <a:buChar char="-"/>
            </a:pPr>
            <a:r>
              <a:rPr lang="en-GB" sz="1100" dirty="0" smtClean="0"/>
              <a:t>Accounts/Master Data created in TAS for </a:t>
            </a:r>
            <a:r>
              <a:rPr lang="en-GB" sz="1100" dirty="0" err="1" smtClean="0"/>
              <a:t>OilCo</a:t>
            </a:r>
            <a:r>
              <a:rPr lang="en-GB" sz="1100" dirty="0" smtClean="0"/>
              <a:t> 100 and Customer of on Sales Contract.</a:t>
            </a:r>
          </a:p>
          <a:p>
            <a:pPr marL="285750" indent="-285750">
              <a:buFontTx/>
              <a:buChar char="-"/>
            </a:pPr>
            <a:r>
              <a:rPr lang="en-GB" sz="1100" dirty="0" smtClean="0"/>
              <a:t>Sales Contract may need to be passed to CC1 for Detail References.</a:t>
            </a:r>
            <a:endParaRPr lang="en-GB" sz="1100" dirty="0"/>
          </a:p>
        </p:txBody>
      </p:sp>
      <p:sp>
        <p:nvSpPr>
          <p:cNvPr id="7" name="Rechteck 6"/>
          <p:cNvSpPr/>
          <p:nvPr/>
        </p:nvSpPr>
        <p:spPr>
          <a:xfrm>
            <a:off x="700674" y="1086671"/>
            <a:ext cx="8012723" cy="245388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3865" y="3910588"/>
            <a:ext cx="923544" cy="646176"/>
          </a:xfrm>
          <a:prstGeom prst="rect">
            <a:avLst/>
          </a:prstGeom>
        </p:spPr>
      </p:pic>
      <p:sp>
        <p:nvSpPr>
          <p:cNvPr id="10" name="Rechteck 9"/>
          <p:cNvSpPr/>
          <p:nvPr/>
        </p:nvSpPr>
        <p:spPr>
          <a:xfrm>
            <a:off x="674077" y="3672230"/>
            <a:ext cx="8041660" cy="117774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Pfeil nach rechts 11"/>
          <p:cNvSpPr/>
          <p:nvPr/>
        </p:nvSpPr>
        <p:spPr>
          <a:xfrm>
            <a:off x="4990924" y="4132180"/>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14" name="Rechteck 13"/>
          <p:cNvSpPr/>
          <p:nvPr/>
        </p:nvSpPr>
        <p:spPr>
          <a:xfrm>
            <a:off x="674077" y="4955910"/>
            <a:ext cx="8041660" cy="145220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Zylinder 16"/>
          <p:cNvSpPr/>
          <p:nvPr/>
        </p:nvSpPr>
        <p:spPr>
          <a:xfrm>
            <a:off x="2930225" y="5378483"/>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18" name="Pfeil nach rechts 17"/>
          <p:cNvSpPr/>
          <p:nvPr/>
        </p:nvSpPr>
        <p:spPr>
          <a:xfrm>
            <a:off x="1668587" y="5773541"/>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Textfeld 18"/>
          <p:cNvSpPr txBox="1"/>
          <p:nvPr/>
        </p:nvSpPr>
        <p:spPr>
          <a:xfrm>
            <a:off x="1534459" y="5521345"/>
            <a:ext cx="1308050" cy="338554"/>
          </a:xfrm>
          <a:prstGeom prst="rect">
            <a:avLst/>
          </a:prstGeom>
          <a:noFill/>
        </p:spPr>
        <p:txBody>
          <a:bodyPr wrap="none" rtlCol="0">
            <a:spAutoFit/>
          </a:bodyPr>
          <a:lstStyle/>
          <a:p>
            <a:r>
              <a:rPr lang="en-GB" sz="1600" dirty="0" smtClean="0"/>
              <a:t>PM Shipment</a:t>
            </a:r>
            <a:endParaRPr lang="en-GB" sz="1600" dirty="0"/>
          </a:p>
        </p:txBody>
      </p:sp>
      <p:sp>
        <p:nvSpPr>
          <p:cNvPr id="24" name="Textfeld 23"/>
          <p:cNvSpPr txBox="1"/>
          <p:nvPr/>
        </p:nvSpPr>
        <p:spPr>
          <a:xfrm>
            <a:off x="1384941" y="5006408"/>
            <a:ext cx="1566134" cy="369332"/>
          </a:xfrm>
          <a:prstGeom prst="rect">
            <a:avLst/>
          </a:prstGeom>
          <a:noFill/>
        </p:spPr>
        <p:txBody>
          <a:bodyPr wrap="none" rtlCol="0">
            <a:spAutoFit/>
          </a:bodyPr>
          <a:lstStyle/>
          <a:p>
            <a:r>
              <a:rPr lang="en-GB" dirty="0" smtClean="0"/>
              <a:t>PM-Message 1</a:t>
            </a:r>
            <a:endParaRPr lang="en-GB" dirty="0"/>
          </a:p>
        </p:txBody>
      </p:sp>
      <p:sp>
        <p:nvSpPr>
          <p:cNvPr id="3" name="TextBox 2"/>
          <p:cNvSpPr txBox="1"/>
          <p:nvPr/>
        </p:nvSpPr>
        <p:spPr>
          <a:xfrm>
            <a:off x="3994098" y="5602506"/>
            <a:ext cx="461986" cy="369332"/>
          </a:xfrm>
          <a:prstGeom prst="rect">
            <a:avLst/>
          </a:prstGeom>
          <a:noFill/>
        </p:spPr>
        <p:txBody>
          <a:bodyPr wrap="none" rtlCol="0">
            <a:spAutoFit/>
          </a:bodyPr>
          <a:lstStyle/>
          <a:p>
            <a:r>
              <a:rPr lang="en-US" dirty="0" smtClean="0"/>
              <a:t>OR</a:t>
            </a:r>
            <a:endParaRPr lang="en-US" dirty="0"/>
          </a:p>
        </p:txBody>
      </p:sp>
      <p:sp>
        <p:nvSpPr>
          <p:cNvPr id="21" name="Zylinder 16"/>
          <p:cNvSpPr/>
          <p:nvPr/>
        </p:nvSpPr>
        <p:spPr>
          <a:xfrm>
            <a:off x="7610354" y="5340731"/>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22" name="Pfeil nach rechts 17"/>
          <p:cNvSpPr/>
          <p:nvPr/>
        </p:nvSpPr>
        <p:spPr>
          <a:xfrm>
            <a:off x="5486591" y="5738532"/>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 name="Textfeld 18"/>
          <p:cNvSpPr txBox="1"/>
          <p:nvPr/>
        </p:nvSpPr>
        <p:spPr>
          <a:xfrm>
            <a:off x="5338958" y="5486336"/>
            <a:ext cx="1308050" cy="338554"/>
          </a:xfrm>
          <a:prstGeom prst="rect">
            <a:avLst/>
          </a:prstGeom>
          <a:noFill/>
        </p:spPr>
        <p:txBody>
          <a:bodyPr wrap="none" rtlCol="0">
            <a:spAutoFit/>
          </a:bodyPr>
          <a:lstStyle/>
          <a:p>
            <a:r>
              <a:rPr lang="en-GB" sz="1600" dirty="0" smtClean="0"/>
              <a:t>PM Shipment</a:t>
            </a:r>
            <a:endParaRPr lang="en-GB" sz="1600" dirty="0"/>
          </a:p>
        </p:txBody>
      </p:sp>
      <p:sp>
        <p:nvSpPr>
          <p:cNvPr id="25" name="Textfeld 23"/>
          <p:cNvSpPr txBox="1"/>
          <p:nvPr/>
        </p:nvSpPr>
        <p:spPr>
          <a:xfrm>
            <a:off x="5650631" y="4971399"/>
            <a:ext cx="1566134" cy="369332"/>
          </a:xfrm>
          <a:prstGeom prst="rect">
            <a:avLst/>
          </a:prstGeom>
          <a:noFill/>
        </p:spPr>
        <p:txBody>
          <a:bodyPr wrap="none" rtlCol="0">
            <a:spAutoFit/>
          </a:bodyPr>
          <a:lstStyle/>
          <a:p>
            <a:r>
              <a:rPr lang="en-GB" dirty="0" smtClean="0"/>
              <a:t>PM-Message 1</a:t>
            </a:r>
            <a:endParaRPr lang="en-GB" dirty="0"/>
          </a:p>
        </p:txBody>
      </p:sp>
      <p:sp>
        <p:nvSpPr>
          <p:cNvPr id="26" name="Rechteck 15"/>
          <p:cNvSpPr/>
          <p:nvPr/>
        </p:nvSpPr>
        <p:spPr>
          <a:xfrm>
            <a:off x="6567409" y="5378483"/>
            <a:ext cx="649356"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DCH</a:t>
            </a:r>
            <a:endParaRPr lang="en-GB" dirty="0"/>
          </a:p>
        </p:txBody>
      </p:sp>
      <p:sp>
        <p:nvSpPr>
          <p:cNvPr id="27" name="Pfeil nach rechts 17"/>
          <p:cNvSpPr/>
          <p:nvPr/>
        </p:nvSpPr>
        <p:spPr>
          <a:xfrm>
            <a:off x="7282602" y="5738532"/>
            <a:ext cx="23742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8" name="Rechteck 3"/>
          <p:cNvSpPr/>
          <p:nvPr/>
        </p:nvSpPr>
        <p:spPr>
          <a:xfrm>
            <a:off x="749874" y="5384023"/>
            <a:ext cx="851178"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a:t>Carrier</a:t>
            </a:r>
          </a:p>
          <a:p>
            <a:pPr algn="ctr"/>
            <a:r>
              <a:rPr lang="en-GB" dirty="0"/>
              <a:t>CC1</a:t>
            </a:r>
          </a:p>
        </p:txBody>
      </p:sp>
      <p:sp>
        <p:nvSpPr>
          <p:cNvPr id="29" name="Rechteck 3"/>
          <p:cNvSpPr/>
          <p:nvPr/>
        </p:nvSpPr>
        <p:spPr>
          <a:xfrm>
            <a:off x="4503637" y="5384023"/>
            <a:ext cx="851178"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a:t>Carrier</a:t>
            </a:r>
          </a:p>
          <a:p>
            <a:pPr algn="ctr"/>
            <a:r>
              <a:rPr lang="en-GB" dirty="0"/>
              <a:t>CC1</a:t>
            </a:r>
          </a:p>
        </p:txBody>
      </p:sp>
    </p:spTree>
    <p:extLst>
      <p:ext uri="{BB962C8B-B14F-4D97-AF65-F5344CB8AC3E}">
        <p14:creationId xmlns:p14="http://schemas.microsoft.com/office/powerpoint/2010/main" val="3584907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Use Case Overview</a:t>
            </a:r>
            <a:endParaRPr lang="en-US" dirty="0"/>
          </a:p>
        </p:txBody>
      </p:sp>
      <p:sp>
        <p:nvSpPr>
          <p:cNvPr id="3" name="Content Placeholder 2"/>
          <p:cNvSpPr>
            <a:spLocks noGrp="1"/>
          </p:cNvSpPr>
          <p:nvPr>
            <p:ph idx="1"/>
          </p:nvPr>
        </p:nvSpPr>
        <p:spPr>
          <a:xfrm>
            <a:off x="480237" y="1063257"/>
            <a:ext cx="8229600" cy="1282344"/>
          </a:xfrm>
        </p:spPr>
        <p:txBody>
          <a:bodyPr>
            <a:noAutofit/>
          </a:bodyPr>
          <a:lstStyle/>
          <a:p>
            <a:pPr marL="0" indent="0">
              <a:buNone/>
            </a:pPr>
            <a:r>
              <a:rPr lang="en-US" sz="1200" dirty="0" smtClean="0"/>
              <a:t>The 3 Order Use cases to be reviewed are </a:t>
            </a:r>
          </a:p>
          <a:p>
            <a:pPr marL="457200" indent="-457200">
              <a:buAutoNum type="arabicParenR"/>
            </a:pPr>
            <a:r>
              <a:rPr lang="en-US" sz="1200" dirty="0" smtClean="0"/>
              <a:t>Order Use Case 1  - Order against AAA/200 Supply Contract, Oil Co BBB/100 issues Order.</a:t>
            </a:r>
          </a:p>
          <a:p>
            <a:pPr marL="457200" indent="-457200">
              <a:buAutoNum type="arabicParenR"/>
            </a:pPr>
            <a:r>
              <a:rPr lang="en-US" sz="1200" dirty="0" smtClean="0"/>
              <a:t>Order Use Case 2  - C01 is Customer of AAA, who places an Order against a Sales Contract (assumes C01 is pickup Customer that may want to manage their Invoice Processes by Placing Orders – very similar to #1 but in this case C01 should have an Account they are lifting against – Assume AAA is stockowner).</a:t>
            </a:r>
          </a:p>
          <a:p>
            <a:pPr marL="457200" indent="-457200">
              <a:buAutoNum type="arabicParenR"/>
            </a:pPr>
            <a:r>
              <a:rPr lang="en-US" sz="1200" dirty="0" smtClean="0"/>
              <a:t>Order Use Case 3 – Order against a </a:t>
            </a:r>
            <a:r>
              <a:rPr lang="en-US" sz="1200" dirty="0" err="1" smtClean="0"/>
              <a:t>LoadID</a:t>
            </a:r>
            <a:r>
              <a:rPr lang="en-US" sz="1200" dirty="0" smtClean="0"/>
              <a:t>, AAA/100 is Stockowner (ERP Orders).</a:t>
            </a:r>
          </a:p>
          <a:p>
            <a:pPr marL="0" indent="0">
              <a:buNone/>
            </a:pPr>
            <a:endParaRPr lang="en-US" sz="1200" dirty="0" smtClean="0"/>
          </a:p>
          <a:p>
            <a:pPr marL="0" indent="0">
              <a:buNone/>
            </a:pPr>
            <a:endParaRPr lang="en-US" sz="1200" dirty="0"/>
          </a:p>
        </p:txBody>
      </p:sp>
      <p:sp>
        <p:nvSpPr>
          <p:cNvPr id="4" name="Rechteck 13"/>
          <p:cNvSpPr/>
          <p:nvPr/>
        </p:nvSpPr>
        <p:spPr>
          <a:xfrm>
            <a:off x="520578" y="2471149"/>
            <a:ext cx="8041660" cy="97010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hteck 15"/>
          <p:cNvSpPr/>
          <p:nvPr/>
        </p:nvSpPr>
        <p:spPr>
          <a:xfrm>
            <a:off x="3047424" y="2729665"/>
            <a:ext cx="720000" cy="586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OilCo</a:t>
            </a:r>
          </a:p>
          <a:p>
            <a:pPr algn="ctr"/>
            <a:r>
              <a:rPr lang="en-GB" dirty="0" smtClean="0"/>
              <a:t>BBB</a:t>
            </a:r>
            <a:endParaRPr lang="en-GB" dirty="0"/>
          </a:p>
        </p:txBody>
      </p:sp>
      <p:sp>
        <p:nvSpPr>
          <p:cNvPr id="6" name="Zylinder 16"/>
          <p:cNvSpPr/>
          <p:nvPr/>
        </p:nvSpPr>
        <p:spPr>
          <a:xfrm>
            <a:off x="5252415" y="2729665"/>
            <a:ext cx="995423" cy="58604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7" name="Pfeil nach rechts 17"/>
          <p:cNvSpPr/>
          <p:nvPr/>
        </p:nvSpPr>
        <p:spPr>
          <a:xfrm>
            <a:off x="3990777" y="3054387"/>
            <a:ext cx="1012784" cy="1243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Textfeld 18"/>
          <p:cNvSpPr txBox="1"/>
          <p:nvPr/>
        </p:nvSpPr>
        <p:spPr>
          <a:xfrm>
            <a:off x="3856649" y="2802191"/>
            <a:ext cx="999376" cy="338554"/>
          </a:xfrm>
          <a:prstGeom prst="rect">
            <a:avLst/>
          </a:prstGeom>
          <a:noFill/>
        </p:spPr>
        <p:txBody>
          <a:bodyPr wrap="none" rtlCol="0">
            <a:spAutoFit/>
          </a:bodyPr>
          <a:lstStyle/>
          <a:p>
            <a:r>
              <a:rPr lang="en-GB" sz="1600" dirty="0" smtClean="0"/>
              <a:t>PM Order</a:t>
            </a:r>
            <a:endParaRPr lang="en-GB" sz="1600" dirty="0"/>
          </a:p>
        </p:txBody>
      </p:sp>
      <p:sp>
        <p:nvSpPr>
          <p:cNvPr id="9" name="Textfeld 23"/>
          <p:cNvSpPr txBox="1"/>
          <p:nvPr/>
        </p:nvSpPr>
        <p:spPr>
          <a:xfrm>
            <a:off x="3707131" y="2481098"/>
            <a:ext cx="1566134" cy="369332"/>
          </a:xfrm>
          <a:prstGeom prst="rect">
            <a:avLst/>
          </a:prstGeom>
          <a:noFill/>
        </p:spPr>
        <p:txBody>
          <a:bodyPr wrap="none" rtlCol="0">
            <a:spAutoFit/>
          </a:bodyPr>
          <a:lstStyle/>
          <a:p>
            <a:r>
              <a:rPr lang="en-GB" dirty="0" smtClean="0"/>
              <a:t>PM-Message 1</a:t>
            </a:r>
            <a:endParaRPr lang="en-GB" dirty="0"/>
          </a:p>
        </p:txBody>
      </p:sp>
      <p:sp>
        <p:nvSpPr>
          <p:cNvPr id="16" name="Rechteck 13"/>
          <p:cNvSpPr/>
          <p:nvPr/>
        </p:nvSpPr>
        <p:spPr>
          <a:xfrm>
            <a:off x="533400" y="3602426"/>
            <a:ext cx="8041660" cy="97010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Rechteck 15"/>
          <p:cNvSpPr/>
          <p:nvPr/>
        </p:nvSpPr>
        <p:spPr>
          <a:xfrm>
            <a:off x="3060246" y="3860942"/>
            <a:ext cx="720000" cy="586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AAA </a:t>
            </a:r>
            <a:r>
              <a:rPr lang="en-GB" dirty="0" err="1" smtClean="0"/>
              <a:t>Cust</a:t>
            </a:r>
            <a:endParaRPr lang="en-GB" dirty="0" smtClean="0"/>
          </a:p>
          <a:p>
            <a:pPr algn="ctr"/>
            <a:r>
              <a:rPr lang="en-GB" dirty="0" smtClean="0"/>
              <a:t>C01</a:t>
            </a:r>
          </a:p>
        </p:txBody>
      </p:sp>
      <p:sp>
        <p:nvSpPr>
          <p:cNvPr id="18" name="Zylinder 16"/>
          <p:cNvSpPr/>
          <p:nvPr/>
        </p:nvSpPr>
        <p:spPr>
          <a:xfrm>
            <a:off x="5265237" y="3860942"/>
            <a:ext cx="995423" cy="58604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19" name="Pfeil nach rechts 17"/>
          <p:cNvSpPr/>
          <p:nvPr/>
        </p:nvSpPr>
        <p:spPr>
          <a:xfrm>
            <a:off x="4003599" y="4185664"/>
            <a:ext cx="1012784" cy="1243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 name="Textfeld 18"/>
          <p:cNvSpPr txBox="1"/>
          <p:nvPr/>
        </p:nvSpPr>
        <p:spPr>
          <a:xfrm>
            <a:off x="3869471" y="3933468"/>
            <a:ext cx="999376" cy="338554"/>
          </a:xfrm>
          <a:prstGeom prst="rect">
            <a:avLst/>
          </a:prstGeom>
          <a:noFill/>
        </p:spPr>
        <p:txBody>
          <a:bodyPr wrap="none" rtlCol="0">
            <a:spAutoFit/>
          </a:bodyPr>
          <a:lstStyle/>
          <a:p>
            <a:r>
              <a:rPr lang="en-GB" sz="1600" dirty="0" smtClean="0"/>
              <a:t>PM Order</a:t>
            </a:r>
            <a:endParaRPr lang="en-GB" sz="1600" dirty="0"/>
          </a:p>
        </p:txBody>
      </p:sp>
      <p:sp>
        <p:nvSpPr>
          <p:cNvPr id="21" name="Textfeld 23"/>
          <p:cNvSpPr txBox="1"/>
          <p:nvPr/>
        </p:nvSpPr>
        <p:spPr>
          <a:xfrm>
            <a:off x="3719953" y="3612375"/>
            <a:ext cx="1566134" cy="369332"/>
          </a:xfrm>
          <a:prstGeom prst="rect">
            <a:avLst/>
          </a:prstGeom>
          <a:noFill/>
        </p:spPr>
        <p:txBody>
          <a:bodyPr wrap="none" rtlCol="0">
            <a:spAutoFit/>
          </a:bodyPr>
          <a:lstStyle/>
          <a:p>
            <a:r>
              <a:rPr lang="en-GB" dirty="0" smtClean="0"/>
              <a:t>PM-Message 1</a:t>
            </a:r>
            <a:endParaRPr lang="en-GB" dirty="0"/>
          </a:p>
        </p:txBody>
      </p:sp>
      <p:sp>
        <p:nvSpPr>
          <p:cNvPr id="22" name="Rechteck 13"/>
          <p:cNvSpPr/>
          <p:nvPr/>
        </p:nvSpPr>
        <p:spPr>
          <a:xfrm>
            <a:off x="546222" y="4724931"/>
            <a:ext cx="8041660" cy="97010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 name="Rechteck 15"/>
          <p:cNvSpPr/>
          <p:nvPr/>
        </p:nvSpPr>
        <p:spPr>
          <a:xfrm>
            <a:off x="3073068" y="4983447"/>
            <a:ext cx="720000" cy="586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24" name="Zylinder 16"/>
          <p:cNvSpPr/>
          <p:nvPr/>
        </p:nvSpPr>
        <p:spPr>
          <a:xfrm>
            <a:off x="5278059" y="4983447"/>
            <a:ext cx="995423" cy="58604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25" name="Pfeil nach rechts 17"/>
          <p:cNvSpPr/>
          <p:nvPr/>
        </p:nvSpPr>
        <p:spPr>
          <a:xfrm>
            <a:off x="4016421" y="5308169"/>
            <a:ext cx="1012784" cy="1243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6" name="Textfeld 18"/>
          <p:cNvSpPr txBox="1"/>
          <p:nvPr/>
        </p:nvSpPr>
        <p:spPr>
          <a:xfrm>
            <a:off x="3882293" y="5055973"/>
            <a:ext cx="999376" cy="338554"/>
          </a:xfrm>
          <a:prstGeom prst="rect">
            <a:avLst/>
          </a:prstGeom>
          <a:noFill/>
        </p:spPr>
        <p:txBody>
          <a:bodyPr wrap="none" rtlCol="0">
            <a:spAutoFit/>
          </a:bodyPr>
          <a:lstStyle/>
          <a:p>
            <a:r>
              <a:rPr lang="en-GB" sz="1600" dirty="0" smtClean="0"/>
              <a:t>PM Order</a:t>
            </a:r>
            <a:endParaRPr lang="en-GB" sz="1600" dirty="0"/>
          </a:p>
        </p:txBody>
      </p:sp>
      <p:sp>
        <p:nvSpPr>
          <p:cNvPr id="27" name="Textfeld 23"/>
          <p:cNvSpPr txBox="1"/>
          <p:nvPr/>
        </p:nvSpPr>
        <p:spPr>
          <a:xfrm>
            <a:off x="3732775" y="4734880"/>
            <a:ext cx="1566134" cy="369332"/>
          </a:xfrm>
          <a:prstGeom prst="rect">
            <a:avLst/>
          </a:prstGeom>
          <a:noFill/>
        </p:spPr>
        <p:txBody>
          <a:bodyPr wrap="none" rtlCol="0">
            <a:spAutoFit/>
          </a:bodyPr>
          <a:lstStyle/>
          <a:p>
            <a:r>
              <a:rPr lang="en-GB" dirty="0" smtClean="0"/>
              <a:t>PM-Message 3</a:t>
            </a:r>
            <a:endParaRPr lang="en-GB" dirty="0"/>
          </a:p>
        </p:txBody>
      </p:sp>
      <p:sp>
        <p:nvSpPr>
          <p:cNvPr id="10" name="TextBox 9"/>
          <p:cNvSpPr txBox="1"/>
          <p:nvPr/>
        </p:nvSpPr>
        <p:spPr>
          <a:xfrm>
            <a:off x="762589" y="2602609"/>
            <a:ext cx="1909267" cy="646331"/>
          </a:xfrm>
          <a:prstGeom prst="rect">
            <a:avLst/>
          </a:prstGeom>
          <a:noFill/>
        </p:spPr>
        <p:txBody>
          <a:bodyPr wrap="square" rtlCol="0">
            <a:spAutoFit/>
          </a:bodyPr>
          <a:lstStyle/>
          <a:p>
            <a:r>
              <a:rPr lang="en-US" dirty="0"/>
              <a:t>Order against a Supply Contract</a:t>
            </a:r>
          </a:p>
        </p:txBody>
      </p:sp>
      <p:sp>
        <p:nvSpPr>
          <p:cNvPr id="28" name="TextBox 27"/>
          <p:cNvSpPr txBox="1"/>
          <p:nvPr/>
        </p:nvSpPr>
        <p:spPr>
          <a:xfrm>
            <a:off x="680902" y="3764312"/>
            <a:ext cx="1909267" cy="646331"/>
          </a:xfrm>
          <a:prstGeom prst="rect">
            <a:avLst/>
          </a:prstGeom>
          <a:noFill/>
        </p:spPr>
        <p:txBody>
          <a:bodyPr wrap="square" rtlCol="0">
            <a:spAutoFit/>
          </a:bodyPr>
          <a:lstStyle/>
          <a:p>
            <a:r>
              <a:rPr lang="en-US" dirty="0"/>
              <a:t>Order against a Sales Contract</a:t>
            </a:r>
          </a:p>
        </p:txBody>
      </p:sp>
      <p:sp>
        <p:nvSpPr>
          <p:cNvPr id="29" name="TextBox 28"/>
          <p:cNvSpPr txBox="1"/>
          <p:nvPr/>
        </p:nvSpPr>
        <p:spPr>
          <a:xfrm>
            <a:off x="695532" y="4886817"/>
            <a:ext cx="1909267" cy="646331"/>
          </a:xfrm>
          <a:prstGeom prst="rect">
            <a:avLst/>
          </a:prstGeom>
          <a:noFill/>
        </p:spPr>
        <p:txBody>
          <a:bodyPr wrap="square" rtlCol="0">
            <a:spAutoFit/>
          </a:bodyPr>
          <a:lstStyle/>
          <a:p>
            <a:r>
              <a:rPr lang="en-US" dirty="0"/>
              <a:t>Order against a </a:t>
            </a:r>
            <a:r>
              <a:rPr lang="en-US" dirty="0" err="1" smtClean="0"/>
              <a:t>LoadID</a:t>
            </a:r>
            <a:r>
              <a:rPr lang="en-US" dirty="0" smtClean="0"/>
              <a:t>/Account</a:t>
            </a:r>
            <a:endParaRPr lang="en-US" dirty="0"/>
          </a:p>
        </p:txBody>
      </p:sp>
    </p:spTree>
    <p:extLst>
      <p:ext uri="{BB962C8B-B14F-4D97-AF65-F5344CB8AC3E}">
        <p14:creationId xmlns:p14="http://schemas.microsoft.com/office/powerpoint/2010/main" val="3825478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2800" dirty="0" smtClean="0"/>
              <a:t>Order Use Case 1</a:t>
            </a:r>
            <a:endParaRPr lang="en-GB" sz="2800" dirty="0"/>
          </a:p>
        </p:txBody>
      </p:sp>
      <p:sp>
        <p:nvSpPr>
          <p:cNvPr id="4" name="Rechteck 3"/>
          <p:cNvSpPr/>
          <p:nvPr/>
        </p:nvSpPr>
        <p:spPr>
          <a:xfrm>
            <a:off x="4010148" y="3778078"/>
            <a:ext cx="720000" cy="90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OilCo</a:t>
            </a:r>
          </a:p>
          <a:p>
            <a:pPr algn="ctr"/>
            <a:r>
              <a:rPr lang="en-GB" dirty="0" smtClean="0"/>
              <a:t>BBB</a:t>
            </a:r>
            <a:endParaRPr lang="en-GB" dirty="0"/>
          </a:p>
        </p:txBody>
      </p:sp>
      <p:sp>
        <p:nvSpPr>
          <p:cNvPr id="6" name="Textfeld 5"/>
          <p:cNvSpPr txBox="1"/>
          <p:nvPr/>
        </p:nvSpPr>
        <p:spPr>
          <a:xfrm>
            <a:off x="715712" y="1378576"/>
            <a:ext cx="7890065" cy="1569660"/>
          </a:xfrm>
          <a:prstGeom prst="rect">
            <a:avLst/>
          </a:prstGeom>
          <a:noFill/>
        </p:spPr>
        <p:txBody>
          <a:bodyPr wrap="square" rtlCol="0">
            <a:spAutoFit/>
          </a:bodyPr>
          <a:lstStyle/>
          <a:p>
            <a:r>
              <a:rPr lang="en-GB" sz="1600" dirty="0" smtClean="0"/>
              <a:t>Oil company AAA picks up goods from a Non-Equity Terminal TP1</a:t>
            </a:r>
            <a:r>
              <a:rPr lang="en-GB" sz="1600" dirty="0"/>
              <a:t>. Supply Contract through the use of an Order at a </a:t>
            </a:r>
            <a:endParaRPr lang="en-GB" sz="1600" dirty="0" smtClean="0"/>
          </a:p>
          <a:p>
            <a:endParaRPr lang="en-GB" sz="1600" dirty="0"/>
          </a:p>
          <a:p>
            <a:r>
              <a:rPr lang="en-GB" sz="1600" dirty="0" smtClean="0"/>
              <a:t>Preconditions:</a:t>
            </a:r>
          </a:p>
          <a:p>
            <a:pPr marL="285750" indent="-285750">
              <a:buFontTx/>
              <a:buChar char="-"/>
            </a:pPr>
            <a:r>
              <a:rPr lang="en-GB" sz="1600" dirty="0" smtClean="0"/>
              <a:t>Supply Contract OilCo AAA with OilCo BBB</a:t>
            </a:r>
          </a:p>
          <a:p>
            <a:pPr marL="285750" indent="-285750">
              <a:buFontTx/>
              <a:buChar char="-"/>
            </a:pPr>
            <a:r>
              <a:rPr lang="en-GB" sz="1600" dirty="0" smtClean="0"/>
              <a:t>Accounts/Master Data created in TAS</a:t>
            </a:r>
            <a:endParaRPr lang="en-GB" sz="1600" dirty="0"/>
          </a:p>
        </p:txBody>
      </p:sp>
      <p:sp>
        <p:nvSpPr>
          <p:cNvPr id="7" name="Rechteck 6"/>
          <p:cNvSpPr/>
          <p:nvPr/>
        </p:nvSpPr>
        <p:spPr>
          <a:xfrm>
            <a:off x="674077" y="1335387"/>
            <a:ext cx="8012723" cy="18813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3865" y="3910588"/>
            <a:ext cx="923544" cy="646176"/>
          </a:xfrm>
          <a:prstGeom prst="rect">
            <a:avLst/>
          </a:prstGeom>
        </p:spPr>
      </p:pic>
      <p:sp>
        <p:nvSpPr>
          <p:cNvPr id="10" name="Rechteck 9"/>
          <p:cNvSpPr/>
          <p:nvPr/>
        </p:nvSpPr>
        <p:spPr>
          <a:xfrm>
            <a:off x="674077" y="3317991"/>
            <a:ext cx="8041660" cy="146235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Pfeil nach rechts 11"/>
          <p:cNvSpPr/>
          <p:nvPr/>
        </p:nvSpPr>
        <p:spPr>
          <a:xfrm>
            <a:off x="4990924" y="4132180"/>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13" name="Textfeld 12"/>
          <p:cNvSpPr txBox="1"/>
          <p:nvPr/>
        </p:nvSpPr>
        <p:spPr>
          <a:xfrm>
            <a:off x="3808066" y="3293023"/>
            <a:ext cx="1354666" cy="369332"/>
          </a:xfrm>
          <a:prstGeom prst="rect">
            <a:avLst/>
          </a:prstGeom>
          <a:noFill/>
        </p:spPr>
        <p:txBody>
          <a:bodyPr wrap="none" rtlCol="0">
            <a:spAutoFit/>
          </a:bodyPr>
          <a:lstStyle/>
          <a:p>
            <a:r>
              <a:rPr lang="en-GB" dirty="0" smtClean="0"/>
              <a:t>Equity Chain</a:t>
            </a:r>
            <a:endParaRPr lang="en-GB" dirty="0"/>
          </a:p>
        </p:txBody>
      </p:sp>
      <p:sp>
        <p:nvSpPr>
          <p:cNvPr id="14" name="Rechteck 13"/>
          <p:cNvSpPr/>
          <p:nvPr/>
        </p:nvSpPr>
        <p:spPr>
          <a:xfrm>
            <a:off x="674077" y="4955910"/>
            <a:ext cx="8041660" cy="170147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hteck 15"/>
          <p:cNvSpPr/>
          <p:nvPr/>
        </p:nvSpPr>
        <p:spPr>
          <a:xfrm>
            <a:off x="3200923" y="5601274"/>
            <a:ext cx="720000" cy="90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OilCo</a:t>
            </a:r>
          </a:p>
          <a:p>
            <a:pPr algn="ctr"/>
            <a:r>
              <a:rPr lang="en-GB" dirty="0" smtClean="0"/>
              <a:t>BBB</a:t>
            </a:r>
            <a:endParaRPr lang="en-GB" dirty="0"/>
          </a:p>
        </p:txBody>
      </p:sp>
      <p:sp>
        <p:nvSpPr>
          <p:cNvPr id="17" name="Zylinder 16"/>
          <p:cNvSpPr/>
          <p:nvPr/>
        </p:nvSpPr>
        <p:spPr>
          <a:xfrm>
            <a:off x="5405914" y="5601274"/>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18" name="Pfeil nach rechts 17"/>
          <p:cNvSpPr/>
          <p:nvPr/>
        </p:nvSpPr>
        <p:spPr>
          <a:xfrm>
            <a:off x="4144276" y="5996332"/>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Textfeld 18"/>
          <p:cNvSpPr txBox="1"/>
          <p:nvPr/>
        </p:nvSpPr>
        <p:spPr>
          <a:xfrm>
            <a:off x="4137922" y="5744136"/>
            <a:ext cx="999376" cy="338554"/>
          </a:xfrm>
          <a:prstGeom prst="rect">
            <a:avLst/>
          </a:prstGeom>
          <a:noFill/>
        </p:spPr>
        <p:txBody>
          <a:bodyPr wrap="none" rtlCol="0">
            <a:spAutoFit/>
          </a:bodyPr>
          <a:lstStyle/>
          <a:p>
            <a:r>
              <a:rPr lang="en-GB" sz="1600" dirty="0" smtClean="0"/>
              <a:t>PM Order</a:t>
            </a:r>
            <a:endParaRPr lang="en-GB" sz="1600" dirty="0"/>
          </a:p>
        </p:txBody>
      </p:sp>
      <p:sp>
        <p:nvSpPr>
          <p:cNvPr id="24" name="Textfeld 23"/>
          <p:cNvSpPr txBox="1"/>
          <p:nvPr/>
        </p:nvSpPr>
        <p:spPr>
          <a:xfrm>
            <a:off x="3860630" y="4965859"/>
            <a:ext cx="1566134" cy="369332"/>
          </a:xfrm>
          <a:prstGeom prst="rect">
            <a:avLst/>
          </a:prstGeom>
          <a:noFill/>
        </p:spPr>
        <p:txBody>
          <a:bodyPr wrap="none" rtlCol="0">
            <a:spAutoFit/>
          </a:bodyPr>
          <a:lstStyle/>
          <a:p>
            <a:r>
              <a:rPr lang="en-GB" dirty="0" smtClean="0"/>
              <a:t>PM-Message 1</a:t>
            </a:r>
            <a:endParaRPr lang="en-GB" dirty="0"/>
          </a:p>
        </p:txBody>
      </p:sp>
      <p:sp>
        <p:nvSpPr>
          <p:cNvPr id="20" name="Rechteck 3"/>
          <p:cNvSpPr/>
          <p:nvPr/>
        </p:nvSpPr>
        <p:spPr>
          <a:xfrm>
            <a:off x="2342626" y="3778078"/>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21" name="Pfeil nach rechts 11"/>
          <p:cNvSpPr/>
          <p:nvPr/>
        </p:nvSpPr>
        <p:spPr>
          <a:xfrm>
            <a:off x="3323402" y="4132180"/>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884280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2800" dirty="0" smtClean="0"/>
              <a:t>Order Use Case 2</a:t>
            </a:r>
            <a:endParaRPr lang="en-GB" sz="2800" dirty="0"/>
          </a:p>
        </p:txBody>
      </p:sp>
      <p:sp>
        <p:nvSpPr>
          <p:cNvPr id="4" name="Rechteck 3"/>
          <p:cNvSpPr/>
          <p:nvPr/>
        </p:nvSpPr>
        <p:spPr>
          <a:xfrm>
            <a:off x="3377023" y="3783676"/>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6" name="Textfeld 5"/>
          <p:cNvSpPr txBox="1"/>
          <p:nvPr/>
        </p:nvSpPr>
        <p:spPr>
          <a:xfrm>
            <a:off x="715712" y="1378576"/>
            <a:ext cx="7890065" cy="1569660"/>
          </a:xfrm>
          <a:prstGeom prst="rect">
            <a:avLst/>
          </a:prstGeom>
          <a:noFill/>
        </p:spPr>
        <p:txBody>
          <a:bodyPr wrap="square" rtlCol="0">
            <a:spAutoFit/>
          </a:bodyPr>
          <a:lstStyle/>
          <a:p>
            <a:r>
              <a:rPr lang="en-GB" sz="1600" dirty="0" smtClean="0"/>
              <a:t>Customer C01 of Oil company AAA picks up goods from Equity Terminal TP1 through the use of an Order against a Sales Contract (sometimes known as a Pre-Order).</a:t>
            </a:r>
          </a:p>
          <a:p>
            <a:endParaRPr lang="en-GB" sz="1600" dirty="0"/>
          </a:p>
          <a:p>
            <a:r>
              <a:rPr lang="en-GB" sz="1600" dirty="0" smtClean="0"/>
              <a:t>Preconditions:</a:t>
            </a:r>
          </a:p>
          <a:p>
            <a:pPr marL="285750" indent="-285750">
              <a:buFontTx/>
              <a:buChar char="-"/>
            </a:pPr>
            <a:r>
              <a:rPr lang="en-GB" sz="1600" dirty="0" smtClean="0"/>
              <a:t>Sales Contract Oil company AAA -&gt; Customer C01</a:t>
            </a:r>
          </a:p>
          <a:p>
            <a:pPr marL="285750" indent="-285750">
              <a:buFontTx/>
              <a:buChar char="-"/>
            </a:pPr>
            <a:r>
              <a:rPr lang="en-GB" sz="1600" dirty="0" smtClean="0"/>
              <a:t>Accounts/Master Data created in TAS</a:t>
            </a:r>
            <a:endParaRPr lang="en-GB" sz="1600" dirty="0"/>
          </a:p>
        </p:txBody>
      </p:sp>
      <p:sp>
        <p:nvSpPr>
          <p:cNvPr id="7" name="Rechteck 6"/>
          <p:cNvSpPr/>
          <p:nvPr/>
        </p:nvSpPr>
        <p:spPr>
          <a:xfrm>
            <a:off x="674077" y="1335387"/>
            <a:ext cx="8012723" cy="18813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5240" y="3910588"/>
            <a:ext cx="923544" cy="646176"/>
          </a:xfrm>
          <a:prstGeom prst="rect">
            <a:avLst/>
          </a:prstGeom>
        </p:spPr>
      </p:pic>
      <p:sp>
        <p:nvSpPr>
          <p:cNvPr id="10" name="Rechteck 9"/>
          <p:cNvSpPr/>
          <p:nvPr/>
        </p:nvSpPr>
        <p:spPr>
          <a:xfrm>
            <a:off x="674077" y="3317991"/>
            <a:ext cx="8041660" cy="146235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Pfeil nach rechts 11"/>
          <p:cNvSpPr/>
          <p:nvPr/>
        </p:nvSpPr>
        <p:spPr>
          <a:xfrm>
            <a:off x="4442299" y="4132180"/>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13" name="Textfeld 12"/>
          <p:cNvSpPr txBox="1"/>
          <p:nvPr/>
        </p:nvSpPr>
        <p:spPr>
          <a:xfrm>
            <a:off x="3987558" y="3293023"/>
            <a:ext cx="1354666" cy="369332"/>
          </a:xfrm>
          <a:prstGeom prst="rect">
            <a:avLst/>
          </a:prstGeom>
          <a:noFill/>
        </p:spPr>
        <p:txBody>
          <a:bodyPr wrap="none" rtlCol="0">
            <a:spAutoFit/>
          </a:bodyPr>
          <a:lstStyle/>
          <a:p>
            <a:r>
              <a:rPr lang="en-GB" dirty="0" smtClean="0"/>
              <a:t>Equity Chain</a:t>
            </a:r>
            <a:endParaRPr lang="en-GB" dirty="0"/>
          </a:p>
        </p:txBody>
      </p:sp>
      <p:sp>
        <p:nvSpPr>
          <p:cNvPr id="14" name="Rechteck 13"/>
          <p:cNvSpPr/>
          <p:nvPr/>
        </p:nvSpPr>
        <p:spPr>
          <a:xfrm>
            <a:off x="674077" y="4955910"/>
            <a:ext cx="8041660" cy="170147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hteck 15"/>
          <p:cNvSpPr/>
          <p:nvPr/>
        </p:nvSpPr>
        <p:spPr>
          <a:xfrm>
            <a:off x="3200923" y="5601274"/>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err="1" smtClean="0"/>
              <a:t>Cust</a:t>
            </a:r>
            <a:endParaRPr lang="en-GB" dirty="0" smtClean="0"/>
          </a:p>
          <a:p>
            <a:pPr algn="ctr"/>
            <a:r>
              <a:rPr lang="en-GB" dirty="0" smtClean="0"/>
              <a:t>C01</a:t>
            </a:r>
            <a:endParaRPr lang="en-GB" dirty="0"/>
          </a:p>
        </p:txBody>
      </p:sp>
      <p:sp>
        <p:nvSpPr>
          <p:cNvPr id="17" name="Zylinder 16"/>
          <p:cNvSpPr/>
          <p:nvPr/>
        </p:nvSpPr>
        <p:spPr>
          <a:xfrm>
            <a:off x="5405914" y="5601274"/>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18" name="Pfeil nach rechts 17"/>
          <p:cNvSpPr/>
          <p:nvPr/>
        </p:nvSpPr>
        <p:spPr>
          <a:xfrm>
            <a:off x="4144276" y="5996332"/>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Textfeld 18"/>
          <p:cNvSpPr txBox="1"/>
          <p:nvPr/>
        </p:nvSpPr>
        <p:spPr>
          <a:xfrm>
            <a:off x="4010148" y="5744136"/>
            <a:ext cx="999376" cy="338554"/>
          </a:xfrm>
          <a:prstGeom prst="rect">
            <a:avLst/>
          </a:prstGeom>
          <a:noFill/>
        </p:spPr>
        <p:txBody>
          <a:bodyPr wrap="none" rtlCol="0">
            <a:spAutoFit/>
          </a:bodyPr>
          <a:lstStyle/>
          <a:p>
            <a:r>
              <a:rPr lang="en-GB" sz="1600" dirty="0" smtClean="0"/>
              <a:t>PM Order</a:t>
            </a:r>
            <a:endParaRPr lang="en-GB" sz="1600" dirty="0"/>
          </a:p>
        </p:txBody>
      </p:sp>
      <p:sp>
        <p:nvSpPr>
          <p:cNvPr id="24" name="Textfeld 23"/>
          <p:cNvSpPr txBox="1"/>
          <p:nvPr/>
        </p:nvSpPr>
        <p:spPr>
          <a:xfrm>
            <a:off x="3860630" y="4965859"/>
            <a:ext cx="1566134" cy="369332"/>
          </a:xfrm>
          <a:prstGeom prst="rect">
            <a:avLst/>
          </a:prstGeom>
          <a:noFill/>
        </p:spPr>
        <p:txBody>
          <a:bodyPr wrap="none" rtlCol="0">
            <a:spAutoFit/>
          </a:bodyPr>
          <a:lstStyle/>
          <a:p>
            <a:r>
              <a:rPr lang="en-GB" dirty="0" smtClean="0"/>
              <a:t>PM-Message 1</a:t>
            </a:r>
            <a:endParaRPr lang="en-GB" dirty="0"/>
          </a:p>
        </p:txBody>
      </p:sp>
      <p:sp>
        <p:nvSpPr>
          <p:cNvPr id="20" name="Textfeld 12"/>
          <p:cNvSpPr txBox="1"/>
          <p:nvPr/>
        </p:nvSpPr>
        <p:spPr>
          <a:xfrm>
            <a:off x="5014342" y="3662355"/>
            <a:ext cx="1004442" cy="369332"/>
          </a:xfrm>
          <a:prstGeom prst="rect">
            <a:avLst/>
          </a:prstGeom>
          <a:noFill/>
        </p:spPr>
        <p:txBody>
          <a:bodyPr wrap="none" rtlCol="0">
            <a:spAutoFit/>
          </a:bodyPr>
          <a:lstStyle/>
          <a:p>
            <a:r>
              <a:rPr lang="en-GB" dirty="0" err="1" smtClean="0"/>
              <a:t>Cust</a:t>
            </a:r>
            <a:r>
              <a:rPr lang="en-GB" dirty="0" smtClean="0"/>
              <a:t> C01</a:t>
            </a:r>
            <a:endParaRPr lang="en-GB" dirty="0"/>
          </a:p>
        </p:txBody>
      </p:sp>
    </p:spTree>
    <p:extLst>
      <p:ext uri="{BB962C8B-B14F-4D97-AF65-F5344CB8AC3E}">
        <p14:creationId xmlns:p14="http://schemas.microsoft.com/office/powerpoint/2010/main" val="40413967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2800" dirty="0" smtClean="0"/>
              <a:t>Order Use Case </a:t>
            </a:r>
            <a:r>
              <a:rPr lang="en-GB" sz="2800" dirty="0"/>
              <a:t>3</a:t>
            </a:r>
          </a:p>
        </p:txBody>
      </p:sp>
      <p:sp>
        <p:nvSpPr>
          <p:cNvPr id="4" name="Rechteck 3"/>
          <p:cNvSpPr/>
          <p:nvPr/>
        </p:nvSpPr>
        <p:spPr>
          <a:xfrm>
            <a:off x="3925648" y="3783676"/>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6" name="Textfeld 5"/>
          <p:cNvSpPr txBox="1"/>
          <p:nvPr/>
        </p:nvSpPr>
        <p:spPr>
          <a:xfrm>
            <a:off x="715712" y="1378576"/>
            <a:ext cx="7890065" cy="1569660"/>
          </a:xfrm>
          <a:prstGeom prst="rect">
            <a:avLst/>
          </a:prstGeom>
          <a:noFill/>
        </p:spPr>
        <p:txBody>
          <a:bodyPr wrap="square" rtlCol="0">
            <a:spAutoFit/>
          </a:bodyPr>
          <a:lstStyle/>
          <a:p>
            <a:r>
              <a:rPr lang="en-GB" sz="1600" dirty="0" smtClean="0"/>
              <a:t>Oil Company AAA picks up goods through the use of an Order referencing a </a:t>
            </a:r>
            <a:r>
              <a:rPr lang="en-GB" sz="1600" dirty="0" err="1" smtClean="0"/>
              <a:t>LoadID</a:t>
            </a:r>
            <a:r>
              <a:rPr lang="en-GB" sz="1600" dirty="0" smtClean="0"/>
              <a:t> at  Terminal TP1.</a:t>
            </a:r>
          </a:p>
          <a:p>
            <a:endParaRPr lang="en-GB" sz="1600" dirty="0"/>
          </a:p>
          <a:p>
            <a:r>
              <a:rPr lang="en-GB" sz="1600" dirty="0" smtClean="0"/>
              <a:t>Preconditions:</a:t>
            </a:r>
          </a:p>
          <a:p>
            <a:pPr marL="285750" indent="-285750">
              <a:buFontTx/>
              <a:buChar char="-"/>
            </a:pPr>
            <a:r>
              <a:rPr lang="en-GB" sz="1600" dirty="0" err="1" smtClean="0"/>
              <a:t>LoadID</a:t>
            </a:r>
            <a:r>
              <a:rPr lang="en-GB" sz="1600" dirty="0" smtClean="0"/>
              <a:t> Setup at TAS for OilCo AAA.</a:t>
            </a:r>
          </a:p>
          <a:p>
            <a:pPr marL="285750" indent="-285750">
              <a:buFontTx/>
              <a:buChar char="-"/>
            </a:pPr>
            <a:r>
              <a:rPr lang="en-GB" sz="1600" dirty="0" smtClean="0"/>
              <a:t>Other Accounts/Master Data created in TAS</a:t>
            </a:r>
            <a:endParaRPr lang="en-GB" sz="1600" dirty="0"/>
          </a:p>
        </p:txBody>
      </p:sp>
      <p:sp>
        <p:nvSpPr>
          <p:cNvPr id="7" name="Rechteck 6"/>
          <p:cNvSpPr/>
          <p:nvPr/>
        </p:nvSpPr>
        <p:spPr>
          <a:xfrm>
            <a:off x="674077" y="1335387"/>
            <a:ext cx="8012723" cy="18813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Grafi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3865" y="3910588"/>
            <a:ext cx="923544" cy="646176"/>
          </a:xfrm>
          <a:prstGeom prst="rect">
            <a:avLst/>
          </a:prstGeom>
        </p:spPr>
      </p:pic>
      <p:sp>
        <p:nvSpPr>
          <p:cNvPr id="10" name="Rechteck 9"/>
          <p:cNvSpPr/>
          <p:nvPr/>
        </p:nvSpPr>
        <p:spPr>
          <a:xfrm>
            <a:off x="674077" y="3317991"/>
            <a:ext cx="8041660" cy="146235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Pfeil nach rechts 11"/>
          <p:cNvSpPr/>
          <p:nvPr/>
        </p:nvSpPr>
        <p:spPr>
          <a:xfrm>
            <a:off x="4990924" y="4132180"/>
            <a:ext cx="474562" cy="214131"/>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13" name="Textfeld 12"/>
          <p:cNvSpPr txBox="1"/>
          <p:nvPr/>
        </p:nvSpPr>
        <p:spPr>
          <a:xfrm>
            <a:off x="3808066" y="3293023"/>
            <a:ext cx="2788264" cy="369332"/>
          </a:xfrm>
          <a:prstGeom prst="rect">
            <a:avLst/>
          </a:prstGeom>
          <a:noFill/>
        </p:spPr>
        <p:txBody>
          <a:bodyPr wrap="none" rtlCol="0">
            <a:spAutoFit/>
          </a:bodyPr>
          <a:lstStyle/>
          <a:p>
            <a:r>
              <a:rPr lang="en-GB" dirty="0" smtClean="0"/>
              <a:t>Equity Chain – Not Relevant</a:t>
            </a:r>
            <a:endParaRPr lang="en-GB" dirty="0"/>
          </a:p>
        </p:txBody>
      </p:sp>
      <p:sp>
        <p:nvSpPr>
          <p:cNvPr id="14" name="Rechteck 13"/>
          <p:cNvSpPr/>
          <p:nvPr/>
        </p:nvSpPr>
        <p:spPr>
          <a:xfrm>
            <a:off x="674077" y="4955910"/>
            <a:ext cx="8041660" cy="170147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hteck 15"/>
          <p:cNvSpPr/>
          <p:nvPr/>
        </p:nvSpPr>
        <p:spPr>
          <a:xfrm>
            <a:off x="3200923" y="5601274"/>
            <a:ext cx="720000"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OilCo</a:t>
            </a:r>
          </a:p>
          <a:p>
            <a:pPr algn="ctr"/>
            <a:r>
              <a:rPr lang="en-GB" dirty="0" smtClean="0"/>
              <a:t>AAA</a:t>
            </a:r>
            <a:endParaRPr lang="en-GB" dirty="0"/>
          </a:p>
        </p:txBody>
      </p:sp>
      <p:sp>
        <p:nvSpPr>
          <p:cNvPr id="17" name="Zylinder 16"/>
          <p:cNvSpPr/>
          <p:nvPr/>
        </p:nvSpPr>
        <p:spPr>
          <a:xfrm>
            <a:off x="5405914" y="5601274"/>
            <a:ext cx="995423" cy="900000"/>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TP1</a:t>
            </a:r>
            <a:endParaRPr lang="en-GB" dirty="0"/>
          </a:p>
        </p:txBody>
      </p:sp>
      <p:sp>
        <p:nvSpPr>
          <p:cNvPr id="18" name="Pfeil nach rechts 17"/>
          <p:cNvSpPr/>
          <p:nvPr/>
        </p:nvSpPr>
        <p:spPr>
          <a:xfrm>
            <a:off x="4144276" y="5996332"/>
            <a:ext cx="1012784" cy="1909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Textfeld 18"/>
          <p:cNvSpPr txBox="1"/>
          <p:nvPr/>
        </p:nvSpPr>
        <p:spPr>
          <a:xfrm>
            <a:off x="4144009" y="5744136"/>
            <a:ext cx="999376" cy="338554"/>
          </a:xfrm>
          <a:prstGeom prst="rect">
            <a:avLst/>
          </a:prstGeom>
          <a:noFill/>
        </p:spPr>
        <p:txBody>
          <a:bodyPr wrap="none" rtlCol="0">
            <a:spAutoFit/>
          </a:bodyPr>
          <a:lstStyle/>
          <a:p>
            <a:r>
              <a:rPr lang="en-GB" sz="1600" dirty="0" smtClean="0"/>
              <a:t>PM Order</a:t>
            </a:r>
            <a:endParaRPr lang="en-GB" sz="1600" dirty="0"/>
          </a:p>
        </p:txBody>
      </p:sp>
      <p:sp>
        <p:nvSpPr>
          <p:cNvPr id="24" name="Textfeld 23"/>
          <p:cNvSpPr txBox="1"/>
          <p:nvPr/>
        </p:nvSpPr>
        <p:spPr>
          <a:xfrm>
            <a:off x="3860630" y="4965859"/>
            <a:ext cx="1566134" cy="369332"/>
          </a:xfrm>
          <a:prstGeom prst="rect">
            <a:avLst/>
          </a:prstGeom>
          <a:noFill/>
        </p:spPr>
        <p:txBody>
          <a:bodyPr wrap="none" rtlCol="0">
            <a:spAutoFit/>
          </a:bodyPr>
          <a:lstStyle/>
          <a:p>
            <a:r>
              <a:rPr lang="en-GB" dirty="0" smtClean="0"/>
              <a:t>PM-Message 1</a:t>
            </a:r>
            <a:endParaRPr lang="en-GB" dirty="0"/>
          </a:p>
        </p:txBody>
      </p:sp>
    </p:spTree>
    <p:extLst>
      <p:ext uri="{BB962C8B-B14F-4D97-AF65-F5344CB8AC3E}">
        <p14:creationId xmlns:p14="http://schemas.microsoft.com/office/powerpoint/2010/main" val="458905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57200"/>
            <a:ext cx="6629400" cy="786690"/>
          </a:xfrm>
        </p:spPr>
        <p:txBody>
          <a:bodyPr/>
          <a:lstStyle/>
          <a:p>
            <a:r>
              <a:rPr lang="en-US" sz="3200" dirty="0"/>
              <a:t>Who Can Submit a PM</a:t>
            </a:r>
            <a:r>
              <a:rPr lang="en-US" sz="3200" dirty="0" smtClean="0"/>
              <a:t>? (Actors)</a:t>
            </a:r>
            <a:endParaRPr lang="en-US" sz="3200" dirty="0"/>
          </a:p>
        </p:txBody>
      </p:sp>
      <p:sp>
        <p:nvSpPr>
          <p:cNvPr id="3" name="Content Placeholder 2"/>
          <p:cNvSpPr>
            <a:spLocks noGrp="1"/>
          </p:cNvSpPr>
          <p:nvPr>
            <p:ph idx="1"/>
          </p:nvPr>
        </p:nvSpPr>
        <p:spPr/>
        <p:txBody>
          <a:bodyPr>
            <a:normAutofit/>
          </a:bodyPr>
          <a:lstStyle/>
          <a:p>
            <a:r>
              <a:rPr lang="en-US" sz="2400" dirty="0"/>
              <a:t>Generally anyone with a PIDX Company Code can submit a Planned </a:t>
            </a:r>
            <a:r>
              <a:rPr lang="en-US" sz="2400" dirty="0" smtClean="0"/>
              <a:t>Movement.</a:t>
            </a:r>
          </a:p>
          <a:p>
            <a:pPr marL="0" indent="0">
              <a:buNone/>
            </a:pPr>
            <a:r>
              <a:rPr lang="en-US" sz="1800" u="sng" dirty="0" smtClean="0"/>
              <a:t>For Example</a:t>
            </a:r>
          </a:p>
          <a:p>
            <a:pPr lvl="1"/>
            <a:r>
              <a:rPr lang="en-US" sz="1800" dirty="0" smtClean="0"/>
              <a:t>Suppliers - Delivery Business (Shipments), Commercial Biz(Orders), Pickup Biz (Contracts),  Bulk Movements (</a:t>
            </a:r>
            <a:r>
              <a:rPr lang="en-US" sz="1800" dirty="0"/>
              <a:t>Nominations). </a:t>
            </a:r>
            <a:r>
              <a:rPr lang="en-US" sz="1800" dirty="0" smtClean="0"/>
              <a:t>  </a:t>
            </a:r>
            <a:r>
              <a:rPr lang="en-US" sz="1800" dirty="0" err="1" smtClean="0"/>
              <a:t>LoadID</a:t>
            </a:r>
            <a:r>
              <a:rPr lang="en-US" sz="1800" dirty="0" smtClean="0"/>
              <a:t>/Account Setup will be sent to Supply Partner, other PMs will place Orders against the accounts setup.</a:t>
            </a:r>
          </a:p>
          <a:p>
            <a:pPr lvl="1"/>
            <a:r>
              <a:rPr lang="en-US" sz="1800" dirty="0" smtClean="0"/>
              <a:t>Large Customers/Carriers (orders/shipments)</a:t>
            </a:r>
          </a:p>
          <a:p>
            <a:pPr lvl="1"/>
            <a:r>
              <a:rPr lang="en-US" sz="1800" dirty="0" smtClean="0"/>
              <a:t>TAS Vendors – One Common interface to be used for all parties submitting Planned Movements.</a:t>
            </a:r>
          </a:p>
          <a:p>
            <a:pPr lvl="1"/>
            <a:r>
              <a:rPr lang="en-US" sz="1800" dirty="0" smtClean="0"/>
              <a:t>TAS Owners/Stockowner – Processes </a:t>
            </a:r>
            <a:r>
              <a:rPr lang="en-US" sz="1800" dirty="0" err="1" smtClean="0"/>
              <a:t>LoadID</a:t>
            </a:r>
            <a:r>
              <a:rPr lang="en-US" sz="1800" dirty="0" smtClean="0"/>
              <a:t>/Account setup requests, owns Terminals.</a:t>
            </a:r>
          </a:p>
          <a:p>
            <a:pPr lvl="1"/>
            <a:r>
              <a:rPr lang="en-US" sz="1800" dirty="0"/>
              <a:t>DCH – RTL, PM Document Distribution On Demand and via File push.  For Customers/Carrier, this maybe their only option to get PMs into the TAS at the time of lifting</a:t>
            </a:r>
            <a:r>
              <a:rPr lang="en-US" sz="1800" dirty="0" smtClean="0"/>
              <a:t>.</a:t>
            </a:r>
          </a:p>
          <a:p>
            <a:pPr lvl="1"/>
            <a:endParaRPr lang="en-US" sz="1800" dirty="0"/>
          </a:p>
        </p:txBody>
      </p:sp>
    </p:spTree>
    <p:extLst>
      <p:ext uri="{BB962C8B-B14F-4D97-AF65-F5344CB8AC3E}">
        <p14:creationId xmlns:p14="http://schemas.microsoft.com/office/powerpoint/2010/main" val="2329747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6340" y="111273"/>
            <a:ext cx="6006060" cy="697103"/>
          </a:xfrm>
        </p:spPr>
        <p:txBody>
          <a:bodyPr/>
          <a:lstStyle/>
          <a:p>
            <a:r>
              <a:rPr lang="en-US" sz="2800" dirty="0" smtClean="0"/>
              <a:t>Partner Document Control</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3990530974"/>
              </p:ext>
            </p:extLst>
          </p:nvPr>
        </p:nvGraphicFramePr>
        <p:xfrm>
          <a:off x="866116" y="3289170"/>
          <a:ext cx="7467601" cy="2621280"/>
        </p:xfrm>
        <a:graphic>
          <a:graphicData uri="http://schemas.openxmlformats.org/drawingml/2006/table">
            <a:tbl>
              <a:tblPr firstRow="1" bandRow="1">
                <a:tableStyleId>{5C22544A-7EE6-4342-B048-85BDC9FD1C3A}</a:tableStyleId>
              </a:tblPr>
              <a:tblGrid>
                <a:gridCol w="1613370"/>
                <a:gridCol w="1129830"/>
                <a:gridCol w="1143000"/>
                <a:gridCol w="914400"/>
                <a:gridCol w="990600"/>
                <a:gridCol w="1676401"/>
              </a:tblGrid>
              <a:tr h="431800">
                <a:tc>
                  <a:txBody>
                    <a:bodyPr/>
                    <a:lstStyle/>
                    <a:p>
                      <a:r>
                        <a:rPr lang="en-US" dirty="0" smtClean="0"/>
                        <a:t>Actor</a:t>
                      </a:r>
                      <a:endParaRPr lang="en-US" dirty="0"/>
                    </a:p>
                  </a:txBody>
                  <a:tcPr/>
                </a:tc>
                <a:tc>
                  <a:txBody>
                    <a:bodyPr/>
                    <a:lstStyle/>
                    <a:p>
                      <a:r>
                        <a:rPr lang="en-US" dirty="0" err="1" smtClean="0"/>
                        <a:t>LoadID</a:t>
                      </a:r>
                      <a:endParaRPr lang="en-US" dirty="0"/>
                    </a:p>
                  </a:txBody>
                  <a:tcPr/>
                </a:tc>
                <a:tc>
                  <a:txBody>
                    <a:bodyPr/>
                    <a:lstStyle/>
                    <a:p>
                      <a:r>
                        <a:rPr lang="en-US" dirty="0" smtClean="0"/>
                        <a:t>Shipment</a:t>
                      </a:r>
                      <a:endParaRPr lang="en-US" dirty="0"/>
                    </a:p>
                  </a:txBody>
                  <a:tcPr/>
                </a:tc>
                <a:tc>
                  <a:txBody>
                    <a:bodyPr/>
                    <a:lstStyle/>
                    <a:p>
                      <a:r>
                        <a:rPr lang="en-US" dirty="0" smtClean="0"/>
                        <a:t>Order</a:t>
                      </a:r>
                      <a:endParaRPr lang="en-US" dirty="0"/>
                    </a:p>
                  </a:txBody>
                  <a:tcPr/>
                </a:tc>
                <a:tc>
                  <a:txBody>
                    <a:bodyPr/>
                    <a:lstStyle/>
                    <a:p>
                      <a:r>
                        <a:rPr lang="en-US" dirty="0" smtClean="0"/>
                        <a:t>Contract</a:t>
                      </a:r>
                      <a:endParaRPr lang="en-US" dirty="0"/>
                    </a:p>
                  </a:txBody>
                  <a:tcPr/>
                </a:tc>
                <a:tc>
                  <a:txBody>
                    <a:bodyPr/>
                    <a:lstStyle/>
                    <a:p>
                      <a:r>
                        <a:rPr lang="en-US" dirty="0" smtClean="0"/>
                        <a:t>Nominations</a:t>
                      </a:r>
                      <a:endParaRPr lang="en-US" dirty="0"/>
                    </a:p>
                  </a:txBody>
                  <a:tcPr/>
                </a:tc>
              </a:tr>
              <a:tr h="381000">
                <a:tc>
                  <a:txBody>
                    <a:bodyPr/>
                    <a:lstStyle/>
                    <a:p>
                      <a:r>
                        <a:rPr lang="en-US" dirty="0" smtClean="0"/>
                        <a:t>TAS Owner</a:t>
                      </a:r>
                      <a:endParaRPr lang="en-US" dirty="0"/>
                    </a:p>
                  </a:txBody>
                  <a:tcPr/>
                </a:tc>
                <a:tc>
                  <a:txBody>
                    <a:bodyPr/>
                    <a:lstStyle/>
                    <a:p>
                      <a:r>
                        <a:rPr lang="en-US" dirty="0" smtClean="0"/>
                        <a:t>N</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381000">
                <a:tc>
                  <a:txBody>
                    <a:bodyPr/>
                    <a:lstStyle/>
                    <a:p>
                      <a:r>
                        <a:rPr lang="en-US" dirty="0" smtClean="0"/>
                        <a:t>Stockowner</a:t>
                      </a:r>
                      <a:endParaRPr lang="en-US" baseline="0" dirty="0" smtClean="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381000">
                <a:tc>
                  <a:txBody>
                    <a:bodyPr/>
                    <a:lstStyle/>
                    <a:p>
                      <a:r>
                        <a:rPr lang="en-US" dirty="0" smtClean="0"/>
                        <a:t>Seller/Supplier</a:t>
                      </a:r>
                    </a:p>
                  </a:txBody>
                  <a:tcPr/>
                </a:tc>
                <a:tc>
                  <a:txBody>
                    <a:bodyPr/>
                    <a:lstStyle/>
                    <a:p>
                      <a:r>
                        <a:rPr lang="en-US" dirty="0" smtClean="0"/>
                        <a:t>N</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381000">
                <a:tc>
                  <a:txBody>
                    <a:bodyPr/>
                    <a:lstStyle/>
                    <a:p>
                      <a:r>
                        <a:rPr lang="en-US" dirty="0" smtClean="0"/>
                        <a:t>Customer</a:t>
                      </a:r>
                      <a:endParaRPr lang="en-US" dirty="0"/>
                    </a:p>
                  </a:txBody>
                  <a:tcPr/>
                </a:tc>
                <a:tc>
                  <a:txBody>
                    <a:bodyPr/>
                    <a:lstStyle/>
                    <a:p>
                      <a:r>
                        <a:rPr lang="en-US" dirty="0" smtClean="0"/>
                        <a:t>N</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N (could be Y)</a:t>
                      </a:r>
                      <a:endParaRPr lang="en-US" dirty="0"/>
                    </a:p>
                  </a:txBody>
                  <a:tcPr/>
                </a:tc>
                <a:tc>
                  <a:txBody>
                    <a:bodyPr/>
                    <a:lstStyle/>
                    <a:p>
                      <a:r>
                        <a:rPr lang="en-US" dirty="0" smtClean="0"/>
                        <a:t>Y</a:t>
                      </a:r>
                      <a:endParaRPr lang="en-US" dirty="0"/>
                    </a:p>
                  </a:txBody>
                  <a:tcPr/>
                </a:tc>
              </a:tr>
              <a:tr h="406400">
                <a:tc>
                  <a:txBody>
                    <a:bodyPr/>
                    <a:lstStyle/>
                    <a:p>
                      <a:r>
                        <a:rPr lang="en-US" dirty="0" smtClean="0"/>
                        <a:t>Carrier</a:t>
                      </a:r>
                      <a:endParaRPr lang="en-US" dirty="0"/>
                    </a:p>
                  </a:txBody>
                  <a:tcPr/>
                </a:tc>
                <a:tc>
                  <a:txBody>
                    <a:bodyPr/>
                    <a:lstStyle/>
                    <a:p>
                      <a:r>
                        <a:rPr lang="en-US" dirty="0" smtClean="0"/>
                        <a:t>N</a:t>
                      </a:r>
                      <a:endParaRPr lang="en-US" dirty="0"/>
                    </a:p>
                  </a:txBody>
                  <a:tcPr/>
                </a:tc>
                <a:tc>
                  <a:txBody>
                    <a:bodyPr/>
                    <a:lstStyle/>
                    <a:p>
                      <a:r>
                        <a:rPr lang="en-US" dirty="0" smtClean="0"/>
                        <a:t>Y</a:t>
                      </a:r>
                      <a:endParaRPr lang="en-US" dirty="0"/>
                    </a:p>
                  </a:txBody>
                  <a:tcPr/>
                </a:tc>
                <a:tc>
                  <a:txBody>
                    <a:bodyPr/>
                    <a:lstStyle/>
                    <a:p>
                      <a:r>
                        <a:rPr lang="en-US" dirty="0" smtClean="0"/>
                        <a:t>N</a:t>
                      </a:r>
                      <a:endParaRPr lang="en-US" dirty="0"/>
                    </a:p>
                  </a:txBody>
                  <a:tcPr/>
                </a:tc>
                <a:tc>
                  <a:txBody>
                    <a:bodyPr/>
                    <a:lstStyle/>
                    <a:p>
                      <a:r>
                        <a:rPr lang="en-US" dirty="0" smtClean="0"/>
                        <a:t>N</a:t>
                      </a:r>
                      <a:endParaRPr lang="en-US" dirty="0"/>
                    </a:p>
                  </a:txBody>
                  <a:tcPr/>
                </a:tc>
                <a:tc>
                  <a:txBody>
                    <a:bodyPr/>
                    <a:lstStyle/>
                    <a:p>
                      <a:r>
                        <a:rPr lang="en-US" dirty="0" smtClean="0"/>
                        <a:t>N</a:t>
                      </a:r>
                      <a:endParaRPr lang="en-US" dirty="0"/>
                    </a:p>
                  </a:txBody>
                  <a:tcPr/>
                </a:tc>
              </a:tr>
            </a:tbl>
          </a:graphicData>
        </a:graphic>
      </p:graphicFrame>
      <p:sp>
        <p:nvSpPr>
          <p:cNvPr id="5" name="TextBox 4"/>
          <p:cNvSpPr txBox="1"/>
          <p:nvPr/>
        </p:nvSpPr>
        <p:spPr bwMode="auto">
          <a:xfrm>
            <a:off x="105179" y="784830"/>
            <a:ext cx="8780224"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rtlCol="0" anchor="ctr" anchorCtr="0" compatLnSpc="1">
            <a:prstTxWarp prst="textNoShape">
              <a:avLst/>
            </a:prstTxWarp>
            <a:spAutoFit/>
          </a:bodyPr>
          <a:lstStyle/>
          <a:p>
            <a:pPr algn="l"/>
            <a:r>
              <a:rPr lang="en-US" sz="1600" dirty="0" smtClean="0"/>
              <a:t>The Terminal or DCH should be able to manage which Partners at a terminal can submit</a:t>
            </a:r>
          </a:p>
          <a:p>
            <a:pPr algn="l"/>
            <a:r>
              <a:rPr lang="en-US" sz="1600" dirty="0"/>
              <a:t>w</a:t>
            </a:r>
            <a:r>
              <a:rPr lang="en-US" sz="1600" dirty="0" smtClean="0"/>
              <a:t>hich Movement Types.  If a DCH is managing the list for the Owner Partner, then the seller should be </a:t>
            </a:r>
          </a:p>
          <a:p>
            <a:pPr algn="l"/>
            <a:r>
              <a:rPr lang="en-US" sz="1600" dirty="0" smtClean="0"/>
              <a:t>able to indicate in the TAS that anything coming from the DCH should be accepted.  If the seller is </a:t>
            </a:r>
          </a:p>
          <a:p>
            <a:pPr algn="l"/>
            <a:r>
              <a:rPr lang="en-US" sz="1600" dirty="0" smtClean="0"/>
              <a:t>managing partners in the TAS, then the DCH could be flagged to pass everything through.</a:t>
            </a:r>
          </a:p>
          <a:p>
            <a:pPr algn="l"/>
            <a:r>
              <a:rPr lang="en-US" sz="1600" dirty="0" smtClean="0"/>
              <a:t>Also DCH may accept Documents which are not forwarded to the Terminal but can be lifted against </a:t>
            </a:r>
          </a:p>
          <a:p>
            <a:pPr algn="l"/>
            <a:r>
              <a:rPr lang="en-US" sz="1600" dirty="0" smtClean="0"/>
              <a:t>when doing normal RTL against a Loading Account (or </a:t>
            </a:r>
            <a:r>
              <a:rPr lang="en-US" sz="1600" dirty="0" err="1" smtClean="0"/>
              <a:t>LoadID</a:t>
            </a:r>
            <a:r>
              <a:rPr lang="en-US" sz="1600" dirty="0" smtClean="0"/>
              <a:t>).  For Example, a Customer may want</a:t>
            </a:r>
          </a:p>
          <a:p>
            <a:pPr algn="l"/>
            <a:r>
              <a:rPr lang="en-US" sz="1600" dirty="0" smtClean="0"/>
              <a:t>to manage their liftings through Planned Movements to enhance their billing processes, this Customer </a:t>
            </a:r>
          </a:p>
          <a:p>
            <a:pPr algn="l"/>
            <a:r>
              <a:rPr lang="en-US" sz="1600" dirty="0" smtClean="0"/>
              <a:t>should obtain a PIDX Co Code and could then submit Shipments/Orders to the DCH.  </a:t>
            </a:r>
          </a:p>
        </p:txBody>
      </p:sp>
    </p:spTree>
    <p:extLst>
      <p:ext uri="{BB962C8B-B14F-4D97-AF65-F5344CB8AC3E}">
        <p14:creationId xmlns:p14="http://schemas.microsoft.com/office/powerpoint/2010/main" val="2498755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Loading Planned Movements</a:t>
            </a:r>
            <a:br>
              <a:rPr lang="en-US" sz="3200" dirty="0" smtClean="0"/>
            </a:br>
            <a:r>
              <a:rPr lang="en-US" sz="3200" dirty="0" smtClean="0"/>
              <a:t>Into TAS </a:t>
            </a:r>
            <a:endParaRPr lang="en-US" sz="3200" dirty="0"/>
          </a:p>
        </p:txBody>
      </p:sp>
      <p:sp>
        <p:nvSpPr>
          <p:cNvPr id="4" name="Rectangle 3"/>
          <p:cNvSpPr/>
          <p:nvPr/>
        </p:nvSpPr>
        <p:spPr>
          <a:xfrm>
            <a:off x="247866" y="1496695"/>
            <a:ext cx="7622414" cy="36531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smtClean="0"/>
              <a:t>TAS</a:t>
            </a:r>
          </a:p>
          <a:p>
            <a:pPr algn="ctr"/>
            <a:endParaRPr lang="en-US" sz="3200" b="1" dirty="0"/>
          </a:p>
          <a:p>
            <a:pPr algn="ctr"/>
            <a:endParaRPr lang="en-US" sz="3200" b="1" dirty="0" smtClean="0"/>
          </a:p>
          <a:p>
            <a:pPr algn="ctr"/>
            <a:endParaRPr lang="en-US" sz="3200" b="1" dirty="0" smtClean="0"/>
          </a:p>
          <a:p>
            <a:pPr algn="ctr"/>
            <a:endParaRPr lang="en-US" sz="3200" b="1" dirty="0"/>
          </a:p>
          <a:p>
            <a:pPr algn="ctr"/>
            <a:endParaRPr lang="en-US" sz="3200" b="1" dirty="0"/>
          </a:p>
          <a:p>
            <a:pPr algn="ctr"/>
            <a:endParaRPr lang="en-US" sz="3200" b="1" dirty="0" smtClean="0"/>
          </a:p>
        </p:txBody>
      </p:sp>
      <p:sp>
        <p:nvSpPr>
          <p:cNvPr id="5" name="Rectangle 4"/>
          <p:cNvSpPr/>
          <p:nvPr/>
        </p:nvSpPr>
        <p:spPr>
          <a:xfrm>
            <a:off x="465602" y="2110435"/>
            <a:ext cx="7202683"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Customer MD/Account/Products</a:t>
            </a:r>
          </a:p>
          <a:p>
            <a:pPr algn="ctr"/>
            <a:r>
              <a:rPr lang="en-US" b="1" dirty="0" smtClean="0"/>
              <a:t>(Pre-Existing)</a:t>
            </a:r>
          </a:p>
        </p:txBody>
      </p:sp>
      <p:sp>
        <p:nvSpPr>
          <p:cNvPr id="7" name="Rectangle 6"/>
          <p:cNvSpPr/>
          <p:nvPr/>
        </p:nvSpPr>
        <p:spPr>
          <a:xfrm>
            <a:off x="465602" y="3460478"/>
            <a:ext cx="7202683"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Nominations</a:t>
            </a:r>
            <a:r>
              <a:rPr lang="en-US" b="1" dirty="0"/>
              <a:t>, Orders, </a:t>
            </a:r>
            <a:r>
              <a:rPr lang="en-US" b="1" dirty="0" smtClean="0"/>
              <a:t> Shipments, and Contracts</a:t>
            </a:r>
          </a:p>
          <a:p>
            <a:pPr algn="ctr"/>
            <a:r>
              <a:rPr lang="en-US" b="1" dirty="0" smtClean="0"/>
              <a:t>(Planned Movement Data)</a:t>
            </a:r>
            <a:endParaRPr lang="en-US" b="1" dirty="0"/>
          </a:p>
        </p:txBody>
      </p:sp>
      <p:cxnSp>
        <p:nvCxnSpPr>
          <p:cNvPr id="9" name="Straight Arrow Connector 8"/>
          <p:cNvCxnSpPr>
            <a:stCxn id="7" idx="0"/>
            <a:endCxn id="5" idx="2"/>
          </p:cNvCxnSpPr>
          <p:nvPr/>
        </p:nvCxnSpPr>
        <p:spPr>
          <a:xfrm flipV="1">
            <a:off x="4066944" y="2796235"/>
            <a:ext cx="0" cy="66424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441345" y="5681314"/>
            <a:ext cx="3447865"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Supplier/Customer/Carrier</a:t>
            </a:r>
          </a:p>
        </p:txBody>
      </p:sp>
      <p:cxnSp>
        <p:nvCxnSpPr>
          <p:cNvPr id="16" name="Straight Arrow Connector 15"/>
          <p:cNvCxnSpPr>
            <a:stCxn id="14" idx="0"/>
            <a:endCxn id="31" idx="2"/>
          </p:cNvCxnSpPr>
          <p:nvPr/>
        </p:nvCxnSpPr>
        <p:spPr>
          <a:xfrm flipV="1">
            <a:off x="2165278" y="4905839"/>
            <a:ext cx="1901666" cy="77547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5" name="Rectangle 34"/>
          <p:cNvSpPr/>
          <p:nvPr/>
        </p:nvSpPr>
        <p:spPr>
          <a:xfrm>
            <a:off x="4422415" y="5681314"/>
            <a:ext cx="3447865"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DCH</a:t>
            </a:r>
          </a:p>
        </p:txBody>
      </p:sp>
      <p:cxnSp>
        <p:nvCxnSpPr>
          <p:cNvPr id="36" name="Straight Arrow Connector 35"/>
          <p:cNvCxnSpPr>
            <a:stCxn id="35" idx="0"/>
            <a:endCxn id="31" idx="2"/>
          </p:cNvCxnSpPr>
          <p:nvPr/>
        </p:nvCxnSpPr>
        <p:spPr>
          <a:xfrm flipH="1" flipV="1">
            <a:off x="4066944" y="4905839"/>
            <a:ext cx="2079404" cy="775475"/>
          </a:xfrm>
          <a:prstGeom prst="straightConnector1">
            <a:avLst/>
          </a:prstGeom>
          <a:ln>
            <a:prstDash val="sysDash"/>
            <a:tailEnd type="arrow"/>
          </a:ln>
        </p:spPr>
        <p:style>
          <a:lnRef idx="3">
            <a:schemeClr val="accent2"/>
          </a:lnRef>
          <a:fillRef idx="0">
            <a:schemeClr val="accent2"/>
          </a:fillRef>
          <a:effectRef idx="2">
            <a:schemeClr val="accent2"/>
          </a:effectRef>
          <a:fontRef idx="minor">
            <a:schemeClr val="tx1"/>
          </a:fontRef>
        </p:style>
      </p:cxnSp>
      <p:cxnSp>
        <p:nvCxnSpPr>
          <p:cNvPr id="37" name="Straight Arrow Connector 36"/>
          <p:cNvCxnSpPr>
            <a:stCxn id="14" idx="3"/>
            <a:endCxn id="35" idx="1"/>
          </p:cNvCxnSpPr>
          <p:nvPr/>
        </p:nvCxnSpPr>
        <p:spPr>
          <a:xfrm>
            <a:off x="3889210" y="6024214"/>
            <a:ext cx="533205" cy="0"/>
          </a:xfrm>
          <a:prstGeom prst="straightConnector1">
            <a:avLst/>
          </a:prstGeom>
          <a:ln>
            <a:prstDash val="sysDash"/>
            <a:tailEnd type="arrow"/>
          </a:ln>
        </p:spPr>
        <p:style>
          <a:lnRef idx="3">
            <a:schemeClr val="accent2"/>
          </a:lnRef>
          <a:fillRef idx="0">
            <a:schemeClr val="accent2"/>
          </a:fillRef>
          <a:effectRef idx="2">
            <a:schemeClr val="accent2"/>
          </a:effectRef>
          <a:fontRef idx="minor">
            <a:schemeClr val="tx1"/>
          </a:fontRef>
        </p:style>
      </p:cxnSp>
      <p:sp>
        <p:nvSpPr>
          <p:cNvPr id="44" name="TextBox 43"/>
          <p:cNvSpPr txBox="1"/>
          <p:nvPr/>
        </p:nvSpPr>
        <p:spPr bwMode="auto">
          <a:xfrm>
            <a:off x="1666488" y="5240810"/>
            <a:ext cx="7200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rtlCol="0" anchor="ctr" anchorCtr="0" compatLnSpc="1">
            <a:prstTxWarp prst="textNoShape">
              <a:avLst/>
            </a:prstTxWarp>
            <a:spAutoFit/>
          </a:bodyPr>
          <a:lstStyle/>
          <a:p>
            <a:pPr algn="l"/>
            <a:r>
              <a:rPr lang="en-US" sz="1600" dirty="0" smtClean="0"/>
              <a:t>Direct</a:t>
            </a:r>
            <a:endParaRPr lang="en-US" sz="1600" dirty="0"/>
          </a:p>
        </p:txBody>
      </p:sp>
      <p:sp>
        <p:nvSpPr>
          <p:cNvPr id="45" name="TextBox 44"/>
          <p:cNvSpPr txBox="1"/>
          <p:nvPr/>
        </p:nvSpPr>
        <p:spPr bwMode="auto">
          <a:xfrm>
            <a:off x="5747331" y="5253340"/>
            <a:ext cx="286674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rtlCol="0" anchor="ctr" anchorCtr="0" compatLnSpc="1">
            <a:prstTxWarp prst="textNoShape">
              <a:avLst/>
            </a:prstTxWarp>
            <a:spAutoFit/>
          </a:bodyPr>
          <a:lstStyle/>
          <a:p>
            <a:pPr algn="l"/>
            <a:r>
              <a:rPr lang="en-US" sz="1600" dirty="0" smtClean="0"/>
              <a:t>Optionally forwarded from DCH</a:t>
            </a:r>
            <a:endParaRPr lang="en-US" sz="1600" dirty="0"/>
          </a:p>
        </p:txBody>
      </p:sp>
      <p:sp>
        <p:nvSpPr>
          <p:cNvPr id="47" name="TextBox 46"/>
          <p:cNvSpPr txBox="1"/>
          <p:nvPr/>
        </p:nvSpPr>
        <p:spPr bwMode="auto">
          <a:xfrm>
            <a:off x="3767750" y="6392108"/>
            <a:ext cx="23278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rtlCol="0" anchor="ctr" anchorCtr="0" compatLnSpc="1">
            <a:prstTxWarp prst="textNoShape">
              <a:avLst/>
            </a:prstTxWarp>
            <a:spAutoFit/>
          </a:bodyPr>
          <a:lstStyle/>
          <a:p>
            <a:pPr algn="l"/>
            <a:r>
              <a:rPr lang="en-US" sz="1600" dirty="0" smtClean="0"/>
              <a:t>OR Forwarded to DCH</a:t>
            </a:r>
            <a:endParaRPr lang="en-US" sz="1600" dirty="0"/>
          </a:p>
        </p:txBody>
      </p:sp>
      <p:sp>
        <p:nvSpPr>
          <p:cNvPr id="10" name="TextBox 9"/>
          <p:cNvSpPr txBox="1"/>
          <p:nvPr/>
        </p:nvSpPr>
        <p:spPr>
          <a:xfrm>
            <a:off x="4364509" y="2860314"/>
            <a:ext cx="3544560" cy="600164"/>
          </a:xfrm>
          <a:prstGeom prst="rect">
            <a:avLst/>
          </a:prstGeom>
          <a:noFill/>
        </p:spPr>
        <p:txBody>
          <a:bodyPr wrap="none" rtlCol="0">
            <a:spAutoFit/>
          </a:bodyPr>
          <a:lstStyle/>
          <a:p>
            <a:r>
              <a:rPr lang="en-US" sz="1100" dirty="0" smtClean="0"/>
              <a:t>Planned Movements should Reference </a:t>
            </a:r>
          </a:p>
          <a:p>
            <a:r>
              <a:rPr lang="en-US" sz="1100" dirty="0" smtClean="0"/>
              <a:t>an Account or </a:t>
            </a:r>
            <a:r>
              <a:rPr lang="en-US" sz="1100" dirty="0" err="1" smtClean="0"/>
              <a:t>LoadID</a:t>
            </a:r>
            <a:r>
              <a:rPr lang="en-US" sz="1100" dirty="0" smtClean="0"/>
              <a:t>.  They can also reference</a:t>
            </a:r>
          </a:p>
          <a:p>
            <a:r>
              <a:rPr lang="en-US" sz="1100" dirty="0"/>
              <a:t>o</a:t>
            </a:r>
            <a:r>
              <a:rPr lang="en-US" sz="1100" dirty="0" smtClean="0"/>
              <a:t>ther Planned Movements (see PM Document Flow.ppt).</a:t>
            </a:r>
            <a:endParaRPr lang="en-US" sz="1100" dirty="0"/>
          </a:p>
        </p:txBody>
      </p:sp>
      <p:sp>
        <p:nvSpPr>
          <p:cNvPr id="31" name="Rectangle 30"/>
          <p:cNvSpPr/>
          <p:nvPr/>
        </p:nvSpPr>
        <p:spPr>
          <a:xfrm>
            <a:off x="465602" y="4454957"/>
            <a:ext cx="7202683" cy="45088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Authentication/Document Type Validation</a:t>
            </a:r>
            <a:endParaRPr lang="en-US" b="1" dirty="0"/>
          </a:p>
        </p:txBody>
      </p:sp>
      <p:cxnSp>
        <p:nvCxnSpPr>
          <p:cNvPr id="38" name="Straight Arrow Connector 37"/>
          <p:cNvCxnSpPr>
            <a:stCxn id="31" idx="0"/>
            <a:endCxn id="7" idx="2"/>
          </p:cNvCxnSpPr>
          <p:nvPr/>
        </p:nvCxnSpPr>
        <p:spPr>
          <a:xfrm flipV="1">
            <a:off x="4066944" y="4146278"/>
            <a:ext cx="0" cy="308679"/>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39" name="TextBox 38"/>
          <p:cNvSpPr txBox="1"/>
          <p:nvPr/>
        </p:nvSpPr>
        <p:spPr>
          <a:xfrm>
            <a:off x="4364509" y="4167344"/>
            <a:ext cx="3433795" cy="261610"/>
          </a:xfrm>
          <a:prstGeom prst="rect">
            <a:avLst/>
          </a:prstGeom>
          <a:noFill/>
        </p:spPr>
        <p:txBody>
          <a:bodyPr wrap="square" rtlCol="0">
            <a:spAutoFit/>
          </a:bodyPr>
          <a:lstStyle/>
          <a:p>
            <a:r>
              <a:rPr lang="en-US" sz="1100" dirty="0" smtClean="0"/>
              <a:t>Company/DCH has rights to Submit Planned Movement</a:t>
            </a:r>
            <a:endParaRPr lang="en-US" sz="1100" dirty="0"/>
          </a:p>
        </p:txBody>
      </p:sp>
      <p:sp>
        <p:nvSpPr>
          <p:cNvPr id="19" name="Rectangle 18"/>
          <p:cNvSpPr/>
          <p:nvPr/>
        </p:nvSpPr>
        <p:spPr>
          <a:xfrm rot="5400000">
            <a:off x="6734156" y="2985740"/>
            <a:ext cx="3653157"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b="1" dirty="0" err="1" smtClean="0"/>
              <a:t>LoadId</a:t>
            </a:r>
            <a:endParaRPr lang="en-US" b="1" dirty="0" smtClean="0"/>
          </a:p>
          <a:p>
            <a:pPr algn="ctr"/>
            <a:r>
              <a:rPr lang="en-US" b="1" dirty="0" smtClean="0"/>
              <a:t>Used To Create Account Data</a:t>
            </a:r>
            <a:endParaRPr lang="en-US" b="1" dirty="0"/>
          </a:p>
        </p:txBody>
      </p:sp>
      <p:cxnSp>
        <p:nvCxnSpPr>
          <p:cNvPr id="20" name="Straight Arrow Connector 19"/>
          <p:cNvCxnSpPr>
            <a:endCxn id="5" idx="3"/>
          </p:cNvCxnSpPr>
          <p:nvPr/>
        </p:nvCxnSpPr>
        <p:spPr>
          <a:xfrm flipH="1">
            <a:off x="7668285" y="2453335"/>
            <a:ext cx="549549"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0" name="Straight Arrow Connector 39"/>
          <p:cNvCxnSpPr/>
          <p:nvPr/>
        </p:nvCxnSpPr>
        <p:spPr>
          <a:xfrm>
            <a:off x="7668285" y="4689491"/>
            <a:ext cx="549549"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621989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Movement File Exchange</a:t>
            </a:r>
            <a:endParaRPr lang="en-US" dirty="0"/>
          </a:p>
        </p:txBody>
      </p:sp>
      <p:sp>
        <p:nvSpPr>
          <p:cNvPr id="3" name="Content Placeholder 2"/>
          <p:cNvSpPr>
            <a:spLocks noGrp="1"/>
          </p:cNvSpPr>
          <p:nvPr>
            <p:ph idx="1"/>
          </p:nvPr>
        </p:nvSpPr>
        <p:spPr/>
        <p:txBody>
          <a:bodyPr/>
          <a:lstStyle/>
          <a:p>
            <a:r>
              <a:rPr lang="en-US" dirty="0" smtClean="0"/>
              <a:t>Following slides show some simplified document exchanges.  Some more detailed document exchange with RTL  are shown in the PM Document Flow.ppt slide deck.  This Exchange is meant as a high level overview.</a:t>
            </a:r>
            <a:endParaRPr lang="en-US" dirty="0"/>
          </a:p>
        </p:txBody>
      </p:sp>
    </p:spTree>
    <p:extLst>
      <p:ext uri="{BB962C8B-B14F-4D97-AF65-F5344CB8AC3E}">
        <p14:creationId xmlns:p14="http://schemas.microsoft.com/office/powerpoint/2010/main" val="1645498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985902465"/>
              </p:ext>
            </p:extLst>
          </p:nvPr>
        </p:nvGraphicFramePr>
        <p:xfrm>
          <a:off x="381000" y="1295400"/>
          <a:ext cx="8508476" cy="4724400"/>
        </p:xfrm>
        <a:graphic>
          <a:graphicData uri="http://schemas.openxmlformats.org/drawingml/2006/table">
            <a:tbl>
              <a:tblPr firstRow="1" bandRow="1">
                <a:tableStyleId>{5C22544A-7EE6-4342-B048-85BDC9FD1C3A}</a:tableStyleId>
              </a:tblPr>
              <a:tblGrid>
                <a:gridCol w="3789327"/>
                <a:gridCol w="208280"/>
                <a:gridCol w="305643"/>
                <a:gridCol w="208280"/>
                <a:gridCol w="3996946"/>
              </a:tblGrid>
              <a:tr h="590550">
                <a:tc>
                  <a:txBody>
                    <a:bodyPr/>
                    <a:lstStyle/>
                    <a:p>
                      <a:pPr algn="ctr"/>
                      <a:r>
                        <a:rPr lang="en-US" dirty="0" smtClean="0"/>
                        <a:t>PIDX Company</a:t>
                      </a:r>
                      <a:endParaRPr lang="en-US" dirty="0"/>
                    </a:p>
                  </a:txBody>
                  <a:tcPr anchor="ctr"/>
                </a:tc>
                <a:tc rowSpan="2">
                  <a:txBody>
                    <a:bodyPr/>
                    <a:lstStyle/>
                    <a:p>
                      <a:pPr algn="ctr"/>
                      <a:endParaRPr lang="en-US" dirty="0"/>
                    </a:p>
                  </a:txBody>
                  <a:tcPr anchor="ctr">
                    <a:noFill/>
                  </a:tcPr>
                </a:tc>
                <a:tc>
                  <a:txBody>
                    <a:bodyPr/>
                    <a:lstStyle/>
                    <a:p>
                      <a:pPr algn="ctr"/>
                      <a:endParaRPr lang="en-US" dirty="0"/>
                    </a:p>
                  </a:txBody>
                  <a:tcPr anchor="ctr">
                    <a:solidFill>
                      <a:schemeClr val="bg1"/>
                    </a:solidFill>
                  </a:tcPr>
                </a:tc>
                <a:tc rowSpan="2">
                  <a:txBody>
                    <a:bodyPr/>
                    <a:lstStyle/>
                    <a:p>
                      <a:pPr algn="ctr"/>
                      <a:endParaRPr lang="en-US" dirty="0"/>
                    </a:p>
                  </a:txBody>
                  <a:tcPr anchor="ctr">
                    <a:noFill/>
                  </a:tcPr>
                </a:tc>
                <a:tc>
                  <a:txBody>
                    <a:bodyPr/>
                    <a:lstStyle/>
                    <a:p>
                      <a:pPr algn="ctr"/>
                      <a:r>
                        <a:rPr lang="en-US" dirty="0" smtClean="0"/>
                        <a:t>TAS[]</a:t>
                      </a:r>
                      <a:endParaRPr lang="en-US" dirty="0"/>
                    </a:p>
                  </a:txBody>
                  <a:tcPr anchor="ctr"/>
                </a:tc>
              </a:tr>
              <a:tr h="4133850">
                <a:tc>
                  <a:txBody>
                    <a:bodyPr/>
                    <a:lstStyle/>
                    <a:p>
                      <a:endParaRPr lang="en-US" dirty="0"/>
                    </a:p>
                  </a:txBody>
                  <a:tcPr/>
                </a:tc>
                <a:tc vMerge="1">
                  <a:txBody>
                    <a:bodyPr/>
                    <a:lstStyle/>
                    <a:p>
                      <a:endParaRPr lang="en-US"/>
                    </a:p>
                  </a:txBody>
                  <a:tcPr/>
                </a:tc>
                <a:tc>
                  <a:txBody>
                    <a:bodyPr/>
                    <a:lstStyle/>
                    <a:p>
                      <a:endParaRPr lang="en-US"/>
                    </a:p>
                  </a:txBody>
                  <a:tcPr>
                    <a:solidFill>
                      <a:schemeClr val="bg1"/>
                    </a:solidFill>
                  </a:tcPr>
                </a:tc>
                <a:tc vMerge="1">
                  <a:txBody>
                    <a:bodyPr/>
                    <a:lstStyle/>
                    <a:p>
                      <a:endParaRPr lang="en-US"/>
                    </a:p>
                  </a:txBody>
                  <a:tcPr/>
                </a:tc>
                <a:tc>
                  <a:txBody>
                    <a:bodyPr/>
                    <a:lstStyle/>
                    <a:p>
                      <a:endParaRPr lang="en-US" dirty="0"/>
                    </a:p>
                  </a:txBody>
                  <a:tcPr/>
                </a:tc>
              </a:tr>
            </a:tbl>
          </a:graphicData>
        </a:graphic>
      </p:graphicFrame>
      <p:sp>
        <p:nvSpPr>
          <p:cNvPr id="2" name="Title 1"/>
          <p:cNvSpPr>
            <a:spLocks noGrp="1"/>
          </p:cNvSpPr>
          <p:nvPr>
            <p:ph type="title"/>
          </p:nvPr>
        </p:nvSpPr>
        <p:spPr/>
        <p:txBody>
          <a:bodyPr/>
          <a:lstStyle/>
          <a:p>
            <a:r>
              <a:rPr lang="en-US" sz="3200" dirty="0" smtClean="0"/>
              <a:t>TAS Direct Doc Exchange (No </a:t>
            </a:r>
            <a:r>
              <a:rPr lang="en-US" sz="3200" dirty="0" err="1" smtClean="0"/>
              <a:t>Auth</a:t>
            </a:r>
            <a:r>
              <a:rPr lang="en-US" sz="3200" dirty="0" smtClean="0"/>
              <a:t> Required)</a:t>
            </a:r>
            <a:endParaRPr lang="en-US" sz="3200" dirty="0"/>
          </a:p>
        </p:txBody>
      </p:sp>
      <p:sp>
        <p:nvSpPr>
          <p:cNvPr id="4" name="Rounded Rectangle 3"/>
          <p:cNvSpPr/>
          <p:nvPr/>
        </p:nvSpPr>
        <p:spPr>
          <a:xfrm>
            <a:off x="609600" y="2407698"/>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Planned Movement</a:t>
            </a:r>
          </a:p>
        </p:txBody>
      </p:sp>
      <p:sp>
        <p:nvSpPr>
          <p:cNvPr id="9" name="Rounded Rectangle 8"/>
          <p:cNvSpPr/>
          <p:nvPr/>
        </p:nvSpPr>
        <p:spPr>
          <a:xfrm>
            <a:off x="6891290" y="2407697"/>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Planned Movement</a:t>
            </a:r>
          </a:p>
        </p:txBody>
      </p:sp>
      <p:cxnSp>
        <p:nvCxnSpPr>
          <p:cNvPr id="15" name="Elbow Connector 14"/>
          <p:cNvCxnSpPr>
            <a:endCxn id="9" idx="1"/>
          </p:cNvCxnSpPr>
          <p:nvPr/>
        </p:nvCxnSpPr>
        <p:spPr>
          <a:xfrm>
            <a:off x="2057400" y="2751337"/>
            <a:ext cx="4833890" cy="12700"/>
          </a:xfrm>
          <a:prstGeom prst="bent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
        <p:nvSpPr>
          <p:cNvPr id="35" name="Rounded Rectangle 34"/>
          <p:cNvSpPr/>
          <p:nvPr/>
        </p:nvSpPr>
        <p:spPr>
          <a:xfrm>
            <a:off x="6876494" y="5181600"/>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PM Response</a:t>
            </a:r>
          </a:p>
        </p:txBody>
      </p:sp>
      <p:cxnSp>
        <p:nvCxnSpPr>
          <p:cNvPr id="38" name="Straight Arrow Connector 37"/>
          <p:cNvCxnSpPr>
            <a:stCxn id="9" idx="2"/>
            <a:endCxn id="35" idx="0"/>
          </p:cNvCxnSpPr>
          <p:nvPr/>
        </p:nvCxnSpPr>
        <p:spPr>
          <a:xfrm flipH="1">
            <a:off x="7600394" y="3094977"/>
            <a:ext cx="14796" cy="208662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42" name="Rounded Rectangle 41"/>
          <p:cNvSpPr/>
          <p:nvPr/>
        </p:nvSpPr>
        <p:spPr>
          <a:xfrm>
            <a:off x="809717" y="5191217"/>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Planned </a:t>
            </a:r>
          </a:p>
          <a:p>
            <a:pPr algn="ctr"/>
            <a:r>
              <a:rPr lang="en-US" sz="2000" b="1" dirty="0" smtClean="0"/>
              <a:t>Response</a:t>
            </a:r>
          </a:p>
        </p:txBody>
      </p:sp>
      <p:cxnSp>
        <p:nvCxnSpPr>
          <p:cNvPr id="43" name="Straight Arrow Connector 42"/>
          <p:cNvCxnSpPr>
            <a:stCxn id="35" idx="1"/>
            <a:endCxn id="42" idx="3"/>
          </p:cNvCxnSpPr>
          <p:nvPr/>
        </p:nvCxnSpPr>
        <p:spPr>
          <a:xfrm flipH="1">
            <a:off x="2257517" y="5525240"/>
            <a:ext cx="4618977" cy="961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 name="TextBox 2"/>
          <p:cNvSpPr txBox="1"/>
          <p:nvPr/>
        </p:nvSpPr>
        <p:spPr>
          <a:xfrm>
            <a:off x="2153107" y="2902238"/>
            <a:ext cx="1189749" cy="400110"/>
          </a:xfrm>
          <a:prstGeom prst="rect">
            <a:avLst/>
          </a:prstGeom>
          <a:noFill/>
        </p:spPr>
        <p:txBody>
          <a:bodyPr wrap="none" rtlCol="0">
            <a:spAutoFit/>
          </a:bodyPr>
          <a:lstStyle/>
          <a:p>
            <a:r>
              <a:rPr lang="en-US" sz="1000" dirty="0" smtClean="0"/>
              <a:t>From: </a:t>
            </a:r>
            <a:r>
              <a:rPr lang="en-US" sz="1000" dirty="0" err="1" smtClean="0"/>
              <a:t>PIDXCo</a:t>
            </a:r>
            <a:endParaRPr lang="en-US" sz="1000" dirty="0" smtClean="0"/>
          </a:p>
          <a:p>
            <a:r>
              <a:rPr lang="en-US" sz="1000" dirty="0" smtClean="0"/>
              <a:t>To: </a:t>
            </a:r>
            <a:r>
              <a:rPr lang="en-US" sz="1000" dirty="0" err="1" smtClean="0"/>
              <a:t>TASOwner</a:t>
            </a:r>
            <a:r>
              <a:rPr lang="en-US" sz="1000" dirty="0" smtClean="0"/>
              <a:t>/TCN</a:t>
            </a:r>
            <a:endParaRPr lang="en-US" sz="1000" dirty="0"/>
          </a:p>
        </p:txBody>
      </p:sp>
      <p:sp>
        <p:nvSpPr>
          <p:cNvPr id="12" name="TextBox 11"/>
          <p:cNvSpPr txBox="1"/>
          <p:nvPr/>
        </p:nvSpPr>
        <p:spPr>
          <a:xfrm>
            <a:off x="5542474" y="4902588"/>
            <a:ext cx="1334020" cy="400110"/>
          </a:xfrm>
          <a:prstGeom prst="rect">
            <a:avLst/>
          </a:prstGeom>
          <a:noFill/>
        </p:spPr>
        <p:txBody>
          <a:bodyPr wrap="none" rtlCol="0">
            <a:spAutoFit/>
          </a:bodyPr>
          <a:lstStyle/>
          <a:p>
            <a:r>
              <a:rPr lang="en-US" sz="1000" dirty="0" smtClean="0"/>
              <a:t>To: </a:t>
            </a:r>
            <a:r>
              <a:rPr lang="en-US" sz="1000" dirty="0" err="1"/>
              <a:t>PIDXCo</a:t>
            </a:r>
            <a:endParaRPr lang="en-US" sz="1000" dirty="0"/>
          </a:p>
          <a:p>
            <a:r>
              <a:rPr lang="en-US" sz="1000" dirty="0" smtClean="0"/>
              <a:t>From: </a:t>
            </a:r>
            <a:r>
              <a:rPr lang="en-US" sz="1000" dirty="0" err="1" smtClean="0"/>
              <a:t>TASOwner</a:t>
            </a:r>
            <a:r>
              <a:rPr lang="en-US" sz="1000" dirty="0" smtClean="0"/>
              <a:t>/TCN</a:t>
            </a:r>
            <a:endParaRPr lang="en-US" sz="1000" dirty="0"/>
          </a:p>
        </p:txBody>
      </p:sp>
    </p:spTree>
    <p:extLst>
      <p:ext uri="{BB962C8B-B14F-4D97-AF65-F5344CB8AC3E}">
        <p14:creationId xmlns:p14="http://schemas.microsoft.com/office/powerpoint/2010/main" val="1264831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216052200"/>
              </p:ext>
            </p:extLst>
          </p:nvPr>
        </p:nvGraphicFramePr>
        <p:xfrm>
          <a:off x="381000" y="826617"/>
          <a:ext cx="8534400" cy="5442509"/>
        </p:xfrm>
        <a:graphic>
          <a:graphicData uri="http://schemas.openxmlformats.org/drawingml/2006/table">
            <a:tbl>
              <a:tblPr firstRow="1" bandRow="1">
                <a:tableStyleId>{5C22544A-7EE6-4342-B048-85BDC9FD1C3A}</a:tableStyleId>
              </a:tblPr>
              <a:tblGrid>
                <a:gridCol w="1981200"/>
                <a:gridCol w="228600"/>
                <a:gridCol w="4267200"/>
                <a:gridCol w="228600"/>
                <a:gridCol w="1828800"/>
              </a:tblGrid>
              <a:tr h="680314">
                <a:tc>
                  <a:txBody>
                    <a:bodyPr/>
                    <a:lstStyle/>
                    <a:p>
                      <a:pPr algn="ctr"/>
                      <a:r>
                        <a:rPr lang="en-US" dirty="0" smtClean="0"/>
                        <a:t>PIDX Company</a:t>
                      </a:r>
                      <a:endParaRPr lang="en-US" dirty="0"/>
                    </a:p>
                  </a:txBody>
                  <a:tcPr anchor="ctr"/>
                </a:tc>
                <a:tc>
                  <a:txBody>
                    <a:bodyPr/>
                    <a:lstStyle/>
                    <a:p>
                      <a:pPr algn="ctr"/>
                      <a:endParaRPr lang="en-US" dirty="0"/>
                    </a:p>
                  </a:txBody>
                  <a:tcPr anchor="ctr">
                    <a:solidFill>
                      <a:schemeClr val="bg1"/>
                    </a:solidFill>
                  </a:tcPr>
                </a:tc>
                <a:tc>
                  <a:txBody>
                    <a:bodyPr/>
                    <a:lstStyle/>
                    <a:p>
                      <a:pPr algn="ctr"/>
                      <a:r>
                        <a:rPr lang="en-US" dirty="0" smtClean="0"/>
                        <a:t>DCH/</a:t>
                      </a:r>
                      <a:r>
                        <a:rPr lang="en-US" dirty="0" err="1" smtClean="0"/>
                        <a:t>Auth</a:t>
                      </a:r>
                      <a:endParaRPr lang="en-US" dirty="0"/>
                    </a:p>
                  </a:txBody>
                  <a:tcPr anchor="ctr"/>
                </a:tc>
                <a:tc rowSpan="2">
                  <a:txBody>
                    <a:bodyPr/>
                    <a:lstStyle/>
                    <a:p>
                      <a:pPr algn="ctr"/>
                      <a:endParaRPr lang="en-US" dirty="0"/>
                    </a:p>
                  </a:txBody>
                  <a:tcPr anchor="ctr">
                    <a:noFill/>
                  </a:tcPr>
                </a:tc>
                <a:tc>
                  <a:txBody>
                    <a:bodyPr/>
                    <a:lstStyle/>
                    <a:p>
                      <a:pPr algn="ctr"/>
                      <a:r>
                        <a:rPr lang="en-US" dirty="0" smtClean="0"/>
                        <a:t>TAS[]</a:t>
                      </a:r>
                      <a:endParaRPr lang="en-US" dirty="0"/>
                    </a:p>
                  </a:txBody>
                  <a:tcPr anchor="ctr"/>
                </a:tc>
              </a:tr>
              <a:tr h="4762195">
                <a:tc>
                  <a:txBody>
                    <a:bodyPr/>
                    <a:lstStyle/>
                    <a:p>
                      <a:endParaRPr lang="en-US" dirty="0"/>
                    </a:p>
                  </a:txBody>
                  <a:tcPr/>
                </a:tc>
                <a:tc>
                  <a:txBody>
                    <a:bodyPr/>
                    <a:lstStyle/>
                    <a:p>
                      <a:endParaRPr lang="en-US" dirty="0"/>
                    </a:p>
                  </a:txBody>
                  <a:tcPr>
                    <a:solidFill>
                      <a:schemeClr val="bg1"/>
                    </a:solidFill>
                  </a:tcPr>
                </a:tc>
                <a:tc>
                  <a:txBody>
                    <a:bodyPr/>
                    <a:lstStyle/>
                    <a:p>
                      <a:endParaRPr lang="en-US" dirty="0"/>
                    </a:p>
                  </a:txBody>
                  <a:tcPr/>
                </a:tc>
                <a:tc vMerge="1">
                  <a:txBody>
                    <a:bodyPr/>
                    <a:lstStyle/>
                    <a:p>
                      <a:endParaRPr lang="en-US"/>
                    </a:p>
                  </a:txBody>
                  <a:tcPr/>
                </a:tc>
                <a:tc>
                  <a:txBody>
                    <a:bodyPr/>
                    <a:lstStyle/>
                    <a:p>
                      <a:endParaRPr lang="en-US" dirty="0"/>
                    </a:p>
                  </a:txBody>
                  <a:tcPr/>
                </a:tc>
              </a:tr>
            </a:tbl>
          </a:graphicData>
        </a:graphic>
      </p:graphicFrame>
      <p:sp>
        <p:nvSpPr>
          <p:cNvPr id="2" name="Title 1"/>
          <p:cNvSpPr>
            <a:spLocks noGrp="1"/>
          </p:cNvSpPr>
          <p:nvPr>
            <p:ph type="title"/>
          </p:nvPr>
        </p:nvSpPr>
        <p:spPr>
          <a:xfrm>
            <a:off x="457200" y="274638"/>
            <a:ext cx="8229600" cy="391045"/>
          </a:xfrm>
        </p:spPr>
        <p:txBody>
          <a:bodyPr>
            <a:normAutofit fontScale="90000"/>
          </a:bodyPr>
          <a:lstStyle/>
          <a:p>
            <a:r>
              <a:rPr lang="en-US" sz="2800" dirty="0" smtClean="0"/>
              <a:t>DCH Direct with Pre-</a:t>
            </a:r>
            <a:r>
              <a:rPr lang="en-US" sz="2800" dirty="0" err="1" smtClean="0"/>
              <a:t>Auth</a:t>
            </a:r>
            <a:r>
              <a:rPr lang="en-US" sz="2800" dirty="0" smtClean="0"/>
              <a:t> Flag</a:t>
            </a:r>
            <a:endParaRPr lang="en-US" sz="1200" dirty="0"/>
          </a:p>
        </p:txBody>
      </p:sp>
      <p:sp>
        <p:nvSpPr>
          <p:cNvPr id="4" name="Rounded Rectangle 3"/>
          <p:cNvSpPr/>
          <p:nvPr/>
        </p:nvSpPr>
        <p:spPr>
          <a:xfrm>
            <a:off x="609600" y="1695927"/>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Planned Movement</a:t>
            </a:r>
          </a:p>
        </p:txBody>
      </p:sp>
      <p:sp>
        <p:nvSpPr>
          <p:cNvPr id="9" name="Rounded Rectangle 8"/>
          <p:cNvSpPr/>
          <p:nvPr/>
        </p:nvSpPr>
        <p:spPr>
          <a:xfrm>
            <a:off x="3634113" y="1686687"/>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Planned Movement</a:t>
            </a:r>
          </a:p>
        </p:txBody>
      </p:sp>
      <p:cxnSp>
        <p:nvCxnSpPr>
          <p:cNvPr id="15" name="Elbow Connector 14"/>
          <p:cNvCxnSpPr>
            <a:stCxn id="4" idx="3"/>
            <a:endCxn id="9" idx="1"/>
          </p:cNvCxnSpPr>
          <p:nvPr/>
        </p:nvCxnSpPr>
        <p:spPr>
          <a:xfrm flipV="1">
            <a:off x="2057400" y="2030327"/>
            <a:ext cx="1576713" cy="9240"/>
          </a:xfrm>
          <a:prstGeom prst="bent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
        <p:nvSpPr>
          <p:cNvPr id="42" name="Rounded Rectangle 41"/>
          <p:cNvSpPr/>
          <p:nvPr/>
        </p:nvSpPr>
        <p:spPr>
          <a:xfrm>
            <a:off x="3634113" y="3619780"/>
            <a:ext cx="1447800" cy="11332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PM Response</a:t>
            </a:r>
          </a:p>
          <a:p>
            <a:pPr algn="ctr"/>
            <a:r>
              <a:rPr lang="en-US" sz="1600" b="1" dirty="0" err="1" smtClean="0"/>
              <a:t>AuthFailed</a:t>
            </a:r>
            <a:endParaRPr lang="en-US" sz="1600" b="1" dirty="0" smtClean="0"/>
          </a:p>
        </p:txBody>
      </p:sp>
      <p:sp>
        <p:nvSpPr>
          <p:cNvPr id="23" name="Rounded Rectangle 22"/>
          <p:cNvSpPr/>
          <p:nvPr/>
        </p:nvSpPr>
        <p:spPr>
          <a:xfrm>
            <a:off x="609600" y="3842774"/>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PM </a:t>
            </a:r>
          </a:p>
          <a:p>
            <a:pPr algn="ctr"/>
            <a:r>
              <a:rPr lang="en-US" sz="1600" b="1" dirty="0" smtClean="0"/>
              <a:t>Response</a:t>
            </a:r>
          </a:p>
        </p:txBody>
      </p:sp>
      <p:cxnSp>
        <p:nvCxnSpPr>
          <p:cNvPr id="20" name="Straight Arrow Connector 19"/>
          <p:cNvCxnSpPr>
            <a:stCxn id="42" idx="1"/>
            <a:endCxn id="23" idx="3"/>
          </p:cNvCxnSpPr>
          <p:nvPr/>
        </p:nvCxnSpPr>
        <p:spPr>
          <a:xfrm flipH="1">
            <a:off x="2057400" y="4186414"/>
            <a:ext cx="1576713"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3" name="Rounded Rectangle 12"/>
          <p:cNvSpPr/>
          <p:nvPr/>
        </p:nvSpPr>
        <p:spPr>
          <a:xfrm>
            <a:off x="7270176" y="1684712"/>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Planned Movement</a:t>
            </a:r>
          </a:p>
        </p:txBody>
      </p:sp>
      <p:cxnSp>
        <p:nvCxnSpPr>
          <p:cNvPr id="34" name="Straight Arrow Connector 33"/>
          <p:cNvCxnSpPr>
            <a:stCxn id="9" idx="3"/>
            <a:endCxn id="13" idx="1"/>
          </p:cNvCxnSpPr>
          <p:nvPr/>
        </p:nvCxnSpPr>
        <p:spPr>
          <a:xfrm flipV="1">
            <a:off x="5081913" y="2028352"/>
            <a:ext cx="2188263" cy="1975"/>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8" name="Straight Arrow Connector 37"/>
          <p:cNvCxnSpPr>
            <a:stCxn id="47" idx="1"/>
            <a:endCxn id="43" idx="3"/>
          </p:cNvCxnSpPr>
          <p:nvPr/>
        </p:nvCxnSpPr>
        <p:spPr>
          <a:xfrm flipH="1">
            <a:off x="5096355" y="5385423"/>
            <a:ext cx="2173821" cy="66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43" name="Rounded Rectangle 42"/>
          <p:cNvSpPr/>
          <p:nvPr/>
        </p:nvSpPr>
        <p:spPr>
          <a:xfrm>
            <a:off x="3648555" y="4947158"/>
            <a:ext cx="1447800" cy="8778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PM Response</a:t>
            </a:r>
          </a:p>
        </p:txBody>
      </p:sp>
      <p:sp>
        <p:nvSpPr>
          <p:cNvPr id="47" name="Rounded Rectangle 46"/>
          <p:cNvSpPr/>
          <p:nvPr/>
        </p:nvSpPr>
        <p:spPr>
          <a:xfrm>
            <a:off x="7270176" y="5041783"/>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PM Response</a:t>
            </a:r>
          </a:p>
        </p:txBody>
      </p:sp>
      <p:cxnSp>
        <p:nvCxnSpPr>
          <p:cNvPr id="54" name="Straight Arrow Connector 53"/>
          <p:cNvCxnSpPr>
            <a:stCxn id="13" idx="2"/>
            <a:endCxn id="47" idx="0"/>
          </p:cNvCxnSpPr>
          <p:nvPr/>
        </p:nvCxnSpPr>
        <p:spPr>
          <a:xfrm>
            <a:off x="7994076" y="2371992"/>
            <a:ext cx="0" cy="2669791"/>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58" name="Straight Arrow Connector 57"/>
          <p:cNvCxnSpPr>
            <a:stCxn id="9" idx="2"/>
            <a:endCxn id="42" idx="0"/>
          </p:cNvCxnSpPr>
          <p:nvPr/>
        </p:nvCxnSpPr>
        <p:spPr>
          <a:xfrm>
            <a:off x="4358013" y="2373967"/>
            <a:ext cx="0" cy="124581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81" name="Rounded Rectangle 80"/>
          <p:cNvSpPr/>
          <p:nvPr/>
        </p:nvSpPr>
        <p:spPr>
          <a:xfrm>
            <a:off x="609600" y="4953864"/>
            <a:ext cx="1447800" cy="8778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PM Response</a:t>
            </a:r>
          </a:p>
        </p:txBody>
      </p:sp>
      <p:cxnSp>
        <p:nvCxnSpPr>
          <p:cNvPr id="82" name="Straight Arrow Connector 81"/>
          <p:cNvCxnSpPr>
            <a:stCxn id="43" idx="1"/>
            <a:endCxn id="81" idx="3"/>
          </p:cNvCxnSpPr>
          <p:nvPr/>
        </p:nvCxnSpPr>
        <p:spPr>
          <a:xfrm flipH="1">
            <a:off x="2057400" y="5386091"/>
            <a:ext cx="1591155" cy="670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95" name="TextBox 94"/>
          <p:cNvSpPr txBox="1"/>
          <p:nvPr/>
        </p:nvSpPr>
        <p:spPr>
          <a:xfrm>
            <a:off x="4417726" y="2876238"/>
            <a:ext cx="737894" cy="369332"/>
          </a:xfrm>
          <a:prstGeom prst="rect">
            <a:avLst/>
          </a:prstGeom>
          <a:noFill/>
        </p:spPr>
        <p:txBody>
          <a:bodyPr wrap="none" rtlCol="0">
            <a:spAutoFit/>
          </a:bodyPr>
          <a:lstStyle/>
          <a:p>
            <a:r>
              <a:rPr lang="en-US" dirty="0" smtClean="0"/>
              <a:t>Failed</a:t>
            </a:r>
            <a:endParaRPr lang="en-US" dirty="0"/>
          </a:p>
        </p:txBody>
      </p:sp>
      <p:sp>
        <p:nvSpPr>
          <p:cNvPr id="124" name="TextBox 123"/>
          <p:cNvSpPr txBox="1"/>
          <p:nvPr/>
        </p:nvSpPr>
        <p:spPr>
          <a:xfrm>
            <a:off x="2378448" y="3538839"/>
            <a:ext cx="1132939" cy="584775"/>
          </a:xfrm>
          <a:prstGeom prst="rect">
            <a:avLst/>
          </a:prstGeom>
          <a:noFill/>
        </p:spPr>
        <p:txBody>
          <a:bodyPr wrap="none" rtlCol="0">
            <a:spAutoFit/>
          </a:bodyPr>
          <a:lstStyle/>
          <a:p>
            <a:r>
              <a:rPr lang="en-US" sz="1600" dirty="0" smtClean="0"/>
              <a:t>Send Failed</a:t>
            </a:r>
          </a:p>
          <a:p>
            <a:r>
              <a:rPr lang="en-US" sz="1600" dirty="0" err="1" smtClean="0"/>
              <a:t>Auth</a:t>
            </a:r>
            <a:r>
              <a:rPr lang="en-US" sz="1600" dirty="0" smtClean="0"/>
              <a:t> Back</a:t>
            </a:r>
            <a:endParaRPr lang="en-US" sz="1600" dirty="0"/>
          </a:p>
        </p:txBody>
      </p:sp>
      <p:sp>
        <p:nvSpPr>
          <p:cNvPr id="126" name="TextBox 125"/>
          <p:cNvSpPr txBox="1"/>
          <p:nvPr/>
        </p:nvSpPr>
        <p:spPr>
          <a:xfrm>
            <a:off x="5429715" y="4749395"/>
            <a:ext cx="1441036" cy="584775"/>
          </a:xfrm>
          <a:prstGeom prst="rect">
            <a:avLst/>
          </a:prstGeom>
          <a:noFill/>
        </p:spPr>
        <p:txBody>
          <a:bodyPr wrap="none" rtlCol="0">
            <a:spAutoFit/>
          </a:bodyPr>
          <a:lstStyle/>
          <a:p>
            <a:r>
              <a:rPr lang="en-US" sz="1600" dirty="0" smtClean="0"/>
              <a:t>Send Response</a:t>
            </a:r>
          </a:p>
          <a:p>
            <a:r>
              <a:rPr lang="en-US" sz="1600" dirty="0" smtClean="0"/>
              <a:t>Back to DCH</a:t>
            </a:r>
            <a:endParaRPr lang="en-US" sz="1600" dirty="0"/>
          </a:p>
        </p:txBody>
      </p:sp>
      <p:sp>
        <p:nvSpPr>
          <p:cNvPr id="127" name="TextBox 126"/>
          <p:cNvSpPr txBox="1"/>
          <p:nvPr/>
        </p:nvSpPr>
        <p:spPr>
          <a:xfrm>
            <a:off x="2112509" y="5089826"/>
            <a:ext cx="1441036" cy="584775"/>
          </a:xfrm>
          <a:prstGeom prst="rect">
            <a:avLst/>
          </a:prstGeom>
          <a:noFill/>
        </p:spPr>
        <p:txBody>
          <a:bodyPr wrap="none" rtlCol="0">
            <a:spAutoFit/>
          </a:bodyPr>
          <a:lstStyle/>
          <a:p>
            <a:r>
              <a:rPr lang="en-US" sz="1600" dirty="0" smtClean="0"/>
              <a:t>Send Response</a:t>
            </a:r>
          </a:p>
          <a:p>
            <a:r>
              <a:rPr lang="en-US" sz="1600" dirty="0" smtClean="0"/>
              <a:t>Back to Co</a:t>
            </a:r>
          </a:p>
        </p:txBody>
      </p:sp>
      <p:sp>
        <p:nvSpPr>
          <p:cNvPr id="24" name="TextBox 23"/>
          <p:cNvSpPr txBox="1"/>
          <p:nvPr/>
        </p:nvSpPr>
        <p:spPr>
          <a:xfrm>
            <a:off x="609599" y="2476128"/>
            <a:ext cx="1189749" cy="400110"/>
          </a:xfrm>
          <a:prstGeom prst="rect">
            <a:avLst/>
          </a:prstGeom>
          <a:noFill/>
        </p:spPr>
        <p:txBody>
          <a:bodyPr wrap="none" rtlCol="0">
            <a:spAutoFit/>
          </a:bodyPr>
          <a:lstStyle/>
          <a:p>
            <a:r>
              <a:rPr lang="en-US" sz="1000" dirty="0" smtClean="0"/>
              <a:t>From: </a:t>
            </a:r>
            <a:r>
              <a:rPr lang="en-US" sz="1000" dirty="0" err="1" smtClean="0"/>
              <a:t>PIDXCo</a:t>
            </a:r>
            <a:endParaRPr lang="en-US" sz="1000" dirty="0" smtClean="0"/>
          </a:p>
          <a:p>
            <a:r>
              <a:rPr lang="en-US" sz="1000" dirty="0" smtClean="0"/>
              <a:t>To: </a:t>
            </a:r>
            <a:r>
              <a:rPr lang="en-US" sz="1000" dirty="0" err="1" smtClean="0"/>
              <a:t>TASOwner</a:t>
            </a:r>
            <a:r>
              <a:rPr lang="en-US" sz="1000" dirty="0" smtClean="0"/>
              <a:t>/TCN</a:t>
            </a:r>
            <a:endParaRPr lang="en-US" sz="1000" dirty="0"/>
          </a:p>
        </p:txBody>
      </p:sp>
      <p:sp>
        <p:nvSpPr>
          <p:cNvPr id="25" name="TextBox 24"/>
          <p:cNvSpPr txBox="1"/>
          <p:nvPr/>
        </p:nvSpPr>
        <p:spPr>
          <a:xfrm>
            <a:off x="2325324" y="4253055"/>
            <a:ext cx="1228221" cy="553998"/>
          </a:xfrm>
          <a:prstGeom prst="rect">
            <a:avLst/>
          </a:prstGeom>
          <a:noFill/>
        </p:spPr>
        <p:txBody>
          <a:bodyPr wrap="none" rtlCol="0">
            <a:spAutoFit/>
          </a:bodyPr>
          <a:lstStyle/>
          <a:p>
            <a:r>
              <a:rPr lang="en-US" sz="1000" dirty="0" smtClean="0"/>
              <a:t>To: </a:t>
            </a:r>
            <a:r>
              <a:rPr lang="en-US" sz="1000" dirty="0" err="1" smtClean="0"/>
              <a:t>PIDXCo</a:t>
            </a:r>
            <a:endParaRPr lang="en-US" sz="1000" dirty="0" smtClean="0"/>
          </a:p>
          <a:p>
            <a:r>
              <a:rPr lang="en-US" sz="1000" dirty="0" smtClean="0"/>
              <a:t>From: DCH</a:t>
            </a:r>
          </a:p>
          <a:p>
            <a:r>
              <a:rPr lang="en-US" sz="1000" dirty="0" smtClean="0"/>
              <a:t>(From Seller in </a:t>
            </a:r>
            <a:r>
              <a:rPr lang="en-US" sz="1000" dirty="0" err="1" smtClean="0"/>
              <a:t>Msg</a:t>
            </a:r>
            <a:r>
              <a:rPr lang="en-US" sz="1000" dirty="0" smtClean="0"/>
              <a:t>)</a:t>
            </a:r>
            <a:endParaRPr lang="en-US" sz="1000" dirty="0"/>
          </a:p>
        </p:txBody>
      </p:sp>
      <p:sp>
        <p:nvSpPr>
          <p:cNvPr id="26" name="TextBox 25"/>
          <p:cNvSpPr txBox="1"/>
          <p:nvPr/>
        </p:nvSpPr>
        <p:spPr>
          <a:xfrm>
            <a:off x="6587518" y="2383207"/>
            <a:ext cx="1189749" cy="400110"/>
          </a:xfrm>
          <a:prstGeom prst="rect">
            <a:avLst/>
          </a:prstGeom>
          <a:noFill/>
        </p:spPr>
        <p:txBody>
          <a:bodyPr wrap="none" rtlCol="0">
            <a:spAutoFit/>
          </a:bodyPr>
          <a:lstStyle/>
          <a:p>
            <a:r>
              <a:rPr lang="en-US" sz="1000" dirty="0" smtClean="0"/>
              <a:t>From: </a:t>
            </a:r>
            <a:r>
              <a:rPr lang="en-US" sz="1000" dirty="0" err="1" smtClean="0"/>
              <a:t>PIDXCo</a:t>
            </a:r>
            <a:endParaRPr lang="en-US" sz="1000" dirty="0" smtClean="0"/>
          </a:p>
          <a:p>
            <a:r>
              <a:rPr lang="en-US" sz="1000" dirty="0" smtClean="0"/>
              <a:t>To: </a:t>
            </a:r>
            <a:r>
              <a:rPr lang="en-US" sz="1000" dirty="0" err="1" smtClean="0"/>
              <a:t>TASOwner</a:t>
            </a:r>
            <a:r>
              <a:rPr lang="en-US" sz="1000" dirty="0" smtClean="0"/>
              <a:t>/TCN</a:t>
            </a:r>
            <a:endParaRPr lang="en-US" sz="1000" dirty="0"/>
          </a:p>
        </p:txBody>
      </p:sp>
      <p:sp>
        <p:nvSpPr>
          <p:cNvPr id="27" name="TextBox 26"/>
          <p:cNvSpPr txBox="1"/>
          <p:nvPr/>
        </p:nvSpPr>
        <p:spPr>
          <a:xfrm>
            <a:off x="6789505" y="4457328"/>
            <a:ext cx="1334020" cy="400110"/>
          </a:xfrm>
          <a:prstGeom prst="rect">
            <a:avLst/>
          </a:prstGeom>
          <a:noFill/>
        </p:spPr>
        <p:txBody>
          <a:bodyPr wrap="none" rtlCol="0">
            <a:spAutoFit/>
          </a:bodyPr>
          <a:lstStyle/>
          <a:p>
            <a:r>
              <a:rPr lang="en-US" sz="1000" dirty="0" smtClean="0"/>
              <a:t>To: </a:t>
            </a:r>
            <a:r>
              <a:rPr lang="en-US" sz="1000" dirty="0" err="1" smtClean="0"/>
              <a:t>PIDXCo</a:t>
            </a:r>
            <a:endParaRPr lang="en-US" sz="1000" dirty="0" smtClean="0"/>
          </a:p>
          <a:p>
            <a:r>
              <a:rPr lang="en-US" sz="1000" dirty="0" smtClean="0"/>
              <a:t>From: </a:t>
            </a:r>
            <a:r>
              <a:rPr lang="en-US" sz="1000" dirty="0" err="1" smtClean="0"/>
              <a:t>TASOwner</a:t>
            </a:r>
            <a:r>
              <a:rPr lang="en-US" sz="1000" dirty="0" smtClean="0"/>
              <a:t>/TCN</a:t>
            </a:r>
            <a:endParaRPr lang="en-US" sz="1000" dirty="0"/>
          </a:p>
        </p:txBody>
      </p:sp>
      <p:sp>
        <p:nvSpPr>
          <p:cNvPr id="28" name="TextBox 27"/>
          <p:cNvSpPr txBox="1"/>
          <p:nvPr/>
        </p:nvSpPr>
        <p:spPr>
          <a:xfrm>
            <a:off x="2219525" y="5624969"/>
            <a:ext cx="1334020" cy="400110"/>
          </a:xfrm>
          <a:prstGeom prst="rect">
            <a:avLst/>
          </a:prstGeom>
          <a:noFill/>
        </p:spPr>
        <p:txBody>
          <a:bodyPr wrap="none" rtlCol="0">
            <a:spAutoFit/>
          </a:bodyPr>
          <a:lstStyle/>
          <a:p>
            <a:r>
              <a:rPr lang="en-US" sz="1000" dirty="0" smtClean="0"/>
              <a:t>To: </a:t>
            </a:r>
            <a:r>
              <a:rPr lang="en-US" sz="1000" dirty="0" err="1" smtClean="0"/>
              <a:t>PIDXCo</a:t>
            </a:r>
            <a:endParaRPr lang="en-US" sz="1000" dirty="0" smtClean="0"/>
          </a:p>
          <a:p>
            <a:r>
              <a:rPr lang="en-US" sz="1000" dirty="0" smtClean="0"/>
              <a:t>From: </a:t>
            </a:r>
            <a:r>
              <a:rPr lang="en-US" sz="1000" dirty="0" err="1" smtClean="0"/>
              <a:t>TASOwner</a:t>
            </a:r>
            <a:r>
              <a:rPr lang="en-US" sz="1000" dirty="0" smtClean="0"/>
              <a:t>/TCN</a:t>
            </a:r>
            <a:endParaRPr lang="en-US" sz="1000" dirty="0"/>
          </a:p>
        </p:txBody>
      </p:sp>
      <p:sp>
        <p:nvSpPr>
          <p:cNvPr id="29" name="TextBox 28"/>
          <p:cNvSpPr txBox="1"/>
          <p:nvPr/>
        </p:nvSpPr>
        <p:spPr>
          <a:xfrm>
            <a:off x="5521102" y="2106796"/>
            <a:ext cx="902811" cy="369332"/>
          </a:xfrm>
          <a:prstGeom prst="rect">
            <a:avLst/>
          </a:prstGeom>
          <a:noFill/>
        </p:spPr>
        <p:txBody>
          <a:bodyPr wrap="none" rtlCol="0">
            <a:spAutoFit/>
          </a:bodyPr>
          <a:lstStyle/>
          <a:p>
            <a:r>
              <a:rPr lang="en-US" dirty="0" smtClean="0"/>
              <a:t>Success</a:t>
            </a:r>
            <a:endParaRPr lang="en-US" dirty="0"/>
          </a:p>
        </p:txBody>
      </p:sp>
    </p:spTree>
    <p:extLst>
      <p:ext uri="{BB962C8B-B14F-4D97-AF65-F5344CB8AC3E}">
        <p14:creationId xmlns:p14="http://schemas.microsoft.com/office/powerpoint/2010/main" val="3842797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22027187"/>
              </p:ext>
            </p:extLst>
          </p:nvPr>
        </p:nvGraphicFramePr>
        <p:xfrm>
          <a:off x="381000" y="826617"/>
          <a:ext cx="8534400" cy="5442509"/>
        </p:xfrm>
        <a:graphic>
          <a:graphicData uri="http://schemas.openxmlformats.org/drawingml/2006/table">
            <a:tbl>
              <a:tblPr firstRow="1" bandRow="1">
                <a:tableStyleId>{5C22544A-7EE6-4342-B048-85BDC9FD1C3A}</a:tableStyleId>
              </a:tblPr>
              <a:tblGrid>
                <a:gridCol w="1981200"/>
                <a:gridCol w="228600"/>
                <a:gridCol w="4267200"/>
                <a:gridCol w="228600"/>
                <a:gridCol w="1828800"/>
              </a:tblGrid>
              <a:tr h="680314">
                <a:tc>
                  <a:txBody>
                    <a:bodyPr/>
                    <a:lstStyle/>
                    <a:p>
                      <a:pPr algn="ctr"/>
                      <a:r>
                        <a:rPr lang="en-US" dirty="0" smtClean="0"/>
                        <a:t>PIDX Company</a:t>
                      </a:r>
                      <a:endParaRPr lang="en-US" dirty="0"/>
                    </a:p>
                  </a:txBody>
                  <a:tcPr anchor="ctr"/>
                </a:tc>
                <a:tc>
                  <a:txBody>
                    <a:bodyPr/>
                    <a:lstStyle/>
                    <a:p>
                      <a:pPr algn="ctr"/>
                      <a:endParaRPr lang="en-US" dirty="0"/>
                    </a:p>
                  </a:txBody>
                  <a:tcPr anchor="ctr">
                    <a:solidFill>
                      <a:schemeClr val="bg1"/>
                    </a:solidFill>
                  </a:tcPr>
                </a:tc>
                <a:tc>
                  <a:txBody>
                    <a:bodyPr/>
                    <a:lstStyle/>
                    <a:p>
                      <a:pPr algn="ctr"/>
                      <a:r>
                        <a:rPr lang="en-US" dirty="0" smtClean="0"/>
                        <a:t>DCH/</a:t>
                      </a:r>
                      <a:r>
                        <a:rPr lang="en-US" dirty="0" err="1" smtClean="0"/>
                        <a:t>Auth</a:t>
                      </a:r>
                      <a:endParaRPr lang="en-US" dirty="0"/>
                    </a:p>
                  </a:txBody>
                  <a:tcPr anchor="ctr"/>
                </a:tc>
                <a:tc rowSpan="2">
                  <a:txBody>
                    <a:bodyPr/>
                    <a:lstStyle/>
                    <a:p>
                      <a:pPr algn="ctr"/>
                      <a:endParaRPr lang="en-US" dirty="0"/>
                    </a:p>
                  </a:txBody>
                  <a:tcPr anchor="ctr">
                    <a:noFill/>
                  </a:tcPr>
                </a:tc>
                <a:tc>
                  <a:txBody>
                    <a:bodyPr/>
                    <a:lstStyle/>
                    <a:p>
                      <a:pPr algn="ctr"/>
                      <a:r>
                        <a:rPr lang="en-US" dirty="0" smtClean="0"/>
                        <a:t>TAS[]</a:t>
                      </a:r>
                      <a:endParaRPr lang="en-US" dirty="0"/>
                    </a:p>
                  </a:txBody>
                  <a:tcPr anchor="ctr"/>
                </a:tc>
              </a:tr>
              <a:tr h="4762195">
                <a:tc>
                  <a:txBody>
                    <a:bodyPr/>
                    <a:lstStyle/>
                    <a:p>
                      <a:endParaRPr lang="en-US" dirty="0"/>
                    </a:p>
                  </a:txBody>
                  <a:tcPr/>
                </a:tc>
                <a:tc>
                  <a:txBody>
                    <a:bodyPr/>
                    <a:lstStyle/>
                    <a:p>
                      <a:endParaRPr lang="en-US" dirty="0"/>
                    </a:p>
                  </a:txBody>
                  <a:tcPr>
                    <a:solidFill>
                      <a:schemeClr val="bg1"/>
                    </a:solidFill>
                  </a:tcPr>
                </a:tc>
                <a:tc>
                  <a:txBody>
                    <a:bodyPr/>
                    <a:lstStyle/>
                    <a:p>
                      <a:endParaRPr lang="en-US" dirty="0"/>
                    </a:p>
                  </a:txBody>
                  <a:tcPr/>
                </a:tc>
                <a:tc vMerge="1">
                  <a:txBody>
                    <a:bodyPr/>
                    <a:lstStyle/>
                    <a:p>
                      <a:endParaRPr lang="en-US"/>
                    </a:p>
                  </a:txBody>
                  <a:tcPr/>
                </a:tc>
                <a:tc>
                  <a:txBody>
                    <a:bodyPr/>
                    <a:lstStyle/>
                    <a:p>
                      <a:endParaRPr lang="en-US" dirty="0"/>
                    </a:p>
                  </a:txBody>
                  <a:tcPr/>
                </a:tc>
              </a:tr>
            </a:tbl>
          </a:graphicData>
        </a:graphic>
      </p:graphicFrame>
      <p:sp>
        <p:nvSpPr>
          <p:cNvPr id="2" name="Title 1"/>
          <p:cNvSpPr>
            <a:spLocks noGrp="1"/>
          </p:cNvSpPr>
          <p:nvPr>
            <p:ph type="title"/>
          </p:nvPr>
        </p:nvSpPr>
        <p:spPr>
          <a:xfrm>
            <a:off x="457200" y="274638"/>
            <a:ext cx="8229600" cy="391045"/>
          </a:xfrm>
        </p:spPr>
        <p:txBody>
          <a:bodyPr>
            <a:normAutofit fontScale="90000"/>
          </a:bodyPr>
          <a:lstStyle/>
          <a:p>
            <a:r>
              <a:rPr lang="en-US" sz="2800" dirty="0" smtClean="0"/>
              <a:t>DCH Direct without Pre-</a:t>
            </a:r>
            <a:r>
              <a:rPr lang="en-US" sz="2800" dirty="0" err="1" smtClean="0"/>
              <a:t>Auth</a:t>
            </a:r>
            <a:r>
              <a:rPr lang="en-US" sz="2800" dirty="0" smtClean="0"/>
              <a:t> Flag</a:t>
            </a:r>
            <a:endParaRPr lang="en-US" sz="1200" dirty="0"/>
          </a:p>
        </p:txBody>
      </p:sp>
      <p:sp>
        <p:nvSpPr>
          <p:cNvPr id="4" name="Rounded Rectangle 3"/>
          <p:cNvSpPr/>
          <p:nvPr/>
        </p:nvSpPr>
        <p:spPr>
          <a:xfrm>
            <a:off x="609600" y="1695927"/>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Planned Movement</a:t>
            </a:r>
          </a:p>
        </p:txBody>
      </p:sp>
      <p:sp>
        <p:nvSpPr>
          <p:cNvPr id="9" name="Rounded Rectangle 8"/>
          <p:cNvSpPr/>
          <p:nvPr/>
        </p:nvSpPr>
        <p:spPr>
          <a:xfrm>
            <a:off x="3634113" y="1686687"/>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Planned Movement</a:t>
            </a:r>
          </a:p>
        </p:txBody>
      </p:sp>
      <p:cxnSp>
        <p:nvCxnSpPr>
          <p:cNvPr id="15" name="Elbow Connector 14"/>
          <p:cNvCxnSpPr>
            <a:stCxn id="4" idx="3"/>
            <a:endCxn id="9" idx="1"/>
          </p:cNvCxnSpPr>
          <p:nvPr/>
        </p:nvCxnSpPr>
        <p:spPr>
          <a:xfrm flipV="1">
            <a:off x="2057400" y="2030327"/>
            <a:ext cx="1576713" cy="9240"/>
          </a:xfrm>
          <a:prstGeom prst="bent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
        <p:nvSpPr>
          <p:cNvPr id="13" name="Rounded Rectangle 12"/>
          <p:cNvSpPr/>
          <p:nvPr/>
        </p:nvSpPr>
        <p:spPr>
          <a:xfrm>
            <a:off x="7270176" y="1684712"/>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Planned Movement</a:t>
            </a:r>
          </a:p>
        </p:txBody>
      </p:sp>
      <p:cxnSp>
        <p:nvCxnSpPr>
          <p:cNvPr id="34" name="Straight Arrow Connector 33"/>
          <p:cNvCxnSpPr>
            <a:stCxn id="9" idx="3"/>
            <a:endCxn id="13" idx="1"/>
          </p:cNvCxnSpPr>
          <p:nvPr/>
        </p:nvCxnSpPr>
        <p:spPr>
          <a:xfrm flipV="1">
            <a:off x="5081913" y="2028352"/>
            <a:ext cx="2188263" cy="1975"/>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8" name="Straight Arrow Connector 37"/>
          <p:cNvCxnSpPr>
            <a:stCxn id="47" idx="1"/>
            <a:endCxn id="43" idx="3"/>
          </p:cNvCxnSpPr>
          <p:nvPr/>
        </p:nvCxnSpPr>
        <p:spPr>
          <a:xfrm flipH="1">
            <a:off x="5096355" y="5385423"/>
            <a:ext cx="2173821" cy="66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43" name="Rounded Rectangle 42"/>
          <p:cNvSpPr/>
          <p:nvPr/>
        </p:nvSpPr>
        <p:spPr>
          <a:xfrm>
            <a:off x="3648555" y="4947158"/>
            <a:ext cx="1447800" cy="8778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PM Response</a:t>
            </a:r>
          </a:p>
        </p:txBody>
      </p:sp>
      <p:sp>
        <p:nvSpPr>
          <p:cNvPr id="47" name="Rounded Rectangle 46"/>
          <p:cNvSpPr/>
          <p:nvPr/>
        </p:nvSpPr>
        <p:spPr>
          <a:xfrm>
            <a:off x="7270176" y="5041783"/>
            <a:ext cx="1447800" cy="68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PM Response</a:t>
            </a:r>
          </a:p>
        </p:txBody>
      </p:sp>
      <p:cxnSp>
        <p:nvCxnSpPr>
          <p:cNvPr id="54" name="Straight Arrow Connector 53"/>
          <p:cNvCxnSpPr>
            <a:stCxn id="13" idx="2"/>
            <a:endCxn id="47" idx="0"/>
          </p:cNvCxnSpPr>
          <p:nvPr/>
        </p:nvCxnSpPr>
        <p:spPr>
          <a:xfrm>
            <a:off x="7994076" y="2371992"/>
            <a:ext cx="0" cy="2669791"/>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81" name="Rounded Rectangle 80"/>
          <p:cNvSpPr/>
          <p:nvPr/>
        </p:nvSpPr>
        <p:spPr>
          <a:xfrm>
            <a:off x="609600" y="4953864"/>
            <a:ext cx="1447800" cy="8778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PM Response</a:t>
            </a:r>
          </a:p>
        </p:txBody>
      </p:sp>
      <p:cxnSp>
        <p:nvCxnSpPr>
          <p:cNvPr id="82" name="Straight Arrow Connector 81"/>
          <p:cNvCxnSpPr>
            <a:stCxn id="43" idx="1"/>
            <a:endCxn id="81" idx="3"/>
          </p:cNvCxnSpPr>
          <p:nvPr/>
        </p:nvCxnSpPr>
        <p:spPr>
          <a:xfrm flipH="1">
            <a:off x="2057400" y="5386091"/>
            <a:ext cx="1591155" cy="670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26" name="TextBox 125"/>
          <p:cNvSpPr txBox="1"/>
          <p:nvPr/>
        </p:nvSpPr>
        <p:spPr>
          <a:xfrm>
            <a:off x="5429715" y="4749395"/>
            <a:ext cx="1441036" cy="584775"/>
          </a:xfrm>
          <a:prstGeom prst="rect">
            <a:avLst/>
          </a:prstGeom>
          <a:noFill/>
        </p:spPr>
        <p:txBody>
          <a:bodyPr wrap="none" rtlCol="0">
            <a:spAutoFit/>
          </a:bodyPr>
          <a:lstStyle/>
          <a:p>
            <a:r>
              <a:rPr lang="en-US" sz="1600" dirty="0" smtClean="0"/>
              <a:t>Send Response</a:t>
            </a:r>
          </a:p>
          <a:p>
            <a:r>
              <a:rPr lang="en-US" sz="1600" dirty="0" smtClean="0"/>
              <a:t>Back to DCH</a:t>
            </a:r>
            <a:endParaRPr lang="en-US" sz="1600" dirty="0"/>
          </a:p>
        </p:txBody>
      </p:sp>
      <p:sp>
        <p:nvSpPr>
          <p:cNvPr id="127" name="TextBox 126"/>
          <p:cNvSpPr txBox="1"/>
          <p:nvPr/>
        </p:nvSpPr>
        <p:spPr>
          <a:xfrm>
            <a:off x="2112509" y="5089826"/>
            <a:ext cx="1441036" cy="584775"/>
          </a:xfrm>
          <a:prstGeom prst="rect">
            <a:avLst/>
          </a:prstGeom>
          <a:noFill/>
        </p:spPr>
        <p:txBody>
          <a:bodyPr wrap="none" rtlCol="0">
            <a:spAutoFit/>
          </a:bodyPr>
          <a:lstStyle/>
          <a:p>
            <a:r>
              <a:rPr lang="en-US" sz="1600" dirty="0" smtClean="0"/>
              <a:t>Send Response</a:t>
            </a:r>
          </a:p>
          <a:p>
            <a:r>
              <a:rPr lang="en-US" sz="1600" dirty="0" smtClean="0"/>
              <a:t>Back to </a:t>
            </a:r>
            <a:r>
              <a:rPr lang="en-US" sz="1600" dirty="0" err="1" smtClean="0"/>
              <a:t>PIDXCo</a:t>
            </a:r>
            <a:endParaRPr lang="en-US" sz="1600" dirty="0" smtClean="0"/>
          </a:p>
        </p:txBody>
      </p:sp>
      <p:sp>
        <p:nvSpPr>
          <p:cNvPr id="18" name="TextBox 17"/>
          <p:cNvSpPr txBox="1"/>
          <p:nvPr/>
        </p:nvSpPr>
        <p:spPr>
          <a:xfrm>
            <a:off x="666490" y="2526115"/>
            <a:ext cx="1189749" cy="400110"/>
          </a:xfrm>
          <a:prstGeom prst="rect">
            <a:avLst/>
          </a:prstGeom>
          <a:noFill/>
        </p:spPr>
        <p:txBody>
          <a:bodyPr wrap="none" rtlCol="0">
            <a:spAutoFit/>
          </a:bodyPr>
          <a:lstStyle/>
          <a:p>
            <a:r>
              <a:rPr lang="en-US" sz="1000" dirty="0" smtClean="0"/>
              <a:t>From: </a:t>
            </a:r>
            <a:r>
              <a:rPr lang="en-US" sz="1000" dirty="0" err="1" smtClean="0"/>
              <a:t>PIDXCo</a:t>
            </a:r>
            <a:endParaRPr lang="en-US" sz="1000" dirty="0" smtClean="0"/>
          </a:p>
          <a:p>
            <a:r>
              <a:rPr lang="en-US" sz="1000" dirty="0" smtClean="0"/>
              <a:t>To: </a:t>
            </a:r>
            <a:r>
              <a:rPr lang="en-US" sz="1000" dirty="0" err="1" smtClean="0"/>
              <a:t>TASOwner</a:t>
            </a:r>
            <a:r>
              <a:rPr lang="en-US" sz="1000" dirty="0" smtClean="0"/>
              <a:t>/TCN</a:t>
            </a:r>
            <a:endParaRPr lang="en-US" sz="1000" dirty="0"/>
          </a:p>
        </p:txBody>
      </p:sp>
      <p:sp>
        <p:nvSpPr>
          <p:cNvPr id="19" name="TextBox 18"/>
          <p:cNvSpPr txBox="1"/>
          <p:nvPr/>
        </p:nvSpPr>
        <p:spPr>
          <a:xfrm>
            <a:off x="6526157" y="2414839"/>
            <a:ext cx="1189749" cy="400110"/>
          </a:xfrm>
          <a:prstGeom prst="rect">
            <a:avLst/>
          </a:prstGeom>
          <a:noFill/>
        </p:spPr>
        <p:txBody>
          <a:bodyPr wrap="none" rtlCol="0">
            <a:spAutoFit/>
          </a:bodyPr>
          <a:lstStyle/>
          <a:p>
            <a:r>
              <a:rPr lang="en-US" sz="1000" dirty="0" smtClean="0"/>
              <a:t>From: </a:t>
            </a:r>
            <a:r>
              <a:rPr lang="en-US" sz="1000" dirty="0" err="1" smtClean="0"/>
              <a:t>PIDXCo</a:t>
            </a:r>
            <a:endParaRPr lang="en-US" sz="1000" dirty="0" smtClean="0"/>
          </a:p>
          <a:p>
            <a:r>
              <a:rPr lang="en-US" sz="1000" dirty="0" smtClean="0"/>
              <a:t>To: </a:t>
            </a:r>
            <a:r>
              <a:rPr lang="en-US" sz="1000" dirty="0" err="1" smtClean="0"/>
              <a:t>TASOwner</a:t>
            </a:r>
            <a:r>
              <a:rPr lang="en-US" sz="1000" dirty="0" smtClean="0"/>
              <a:t>/TCN</a:t>
            </a:r>
            <a:endParaRPr lang="en-US" sz="1000" dirty="0"/>
          </a:p>
        </p:txBody>
      </p:sp>
      <p:sp>
        <p:nvSpPr>
          <p:cNvPr id="20" name="TextBox 19"/>
          <p:cNvSpPr txBox="1"/>
          <p:nvPr/>
        </p:nvSpPr>
        <p:spPr>
          <a:xfrm>
            <a:off x="2224344" y="4689716"/>
            <a:ext cx="1334020" cy="400110"/>
          </a:xfrm>
          <a:prstGeom prst="rect">
            <a:avLst/>
          </a:prstGeom>
          <a:noFill/>
        </p:spPr>
        <p:txBody>
          <a:bodyPr wrap="none" rtlCol="0">
            <a:spAutoFit/>
          </a:bodyPr>
          <a:lstStyle/>
          <a:p>
            <a:r>
              <a:rPr lang="en-US" sz="1000" dirty="0" smtClean="0"/>
              <a:t>To: </a:t>
            </a:r>
            <a:r>
              <a:rPr lang="en-US" sz="1000" dirty="0" err="1" smtClean="0"/>
              <a:t>PIDXCo</a:t>
            </a:r>
            <a:endParaRPr lang="en-US" sz="1000" dirty="0" smtClean="0"/>
          </a:p>
          <a:p>
            <a:r>
              <a:rPr lang="en-US" sz="1000" dirty="0" smtClean="0"/>
              <a:t>From: </a:t>
            </a:r>
            <a:r>
              <a:rPr lang="en-US" sz="1000" dirty="0" err="1" smtClean="0"/>
              <a:t>TASOwner</a:t>
            </a:r>
            <a:r>
              <a:rPr lang="en-US" sz="1000" dirty="0" smtClean="0"/>
              <a:t>/TCN</a:t>
            </a:r>
            <a:endParaRPr lang="en-US" sz="1000" dirty="0"/>
          </a:p>
        </p:txBody>
      </p:sp>
      <p:sp>
        <p:nvSpPr>
          <p:cNvPr id="21" name="TextBox 20"/>
          <p:cNvSpPr txBox="1"/>
          <p:nvPr/>
        </p:nvSpPr>
        <p:spPr>
          <a:xfrm>
            <a:off x="6789505" y="4457328"/>
            <a:ext cx="1334020" cy="400110"/>
          </a:xfrm>
          <a:prstGeom prst="rect">
            <a:avLst/>
          </a:prstGeom>
          <a:noFill/>
        </p:spPr>
        <p:txBody>
          <a:bodyPr wrap="none" rtlCol="0">
            <a:spAutoFit/>
          </a:bodyPr>
          <a:lstStyle/>
          <a:p>
            <a:r>
              <a:rPr lang="en-US" sz="1000" dirty="0" smtClean="0"/>
              <a:t>To: </a:t>
            </a:r>
            <a:r>
              <a:rPr lang="en-US" sz="1000" dirty="0" err="1" smtClean="0"/>
              <a:t>PIDXCo</a:t>
            </a:r>
            <a:endParaRPr lang="en-US" sz="1000" dirty="0" smtClean="0"/>
          </a:p>
          <a:p>
            <a:r>
              <a:rPr lang="en-US" sz="1000" dirty="0" smtClean="0"/>
              <a:t>From: </a:t>
            </a:r>
            <a:r>
              <a:rPr lang="en-US" sz="1000" dirty="0" err="1" smtClean="0"/>
              <a:t>TASOwner</a:t>
            </a:r>
            <a:r>
              <a:rPr lang="en-US" sz="1000" dirty="0" smtClean="0"/>
              <a:t>/TCN</a:t>
            </a:r>
            <a:endParaRPr lang="en-US" sz="1000" dirty="0"/>
          </a:p>
        </p:txBody>
      </p:sp>
    </p:spTree>
    <p:extLst>
      <p:ext uri="{BB962C8B-B14F-4D97-AF65-F5344CB8AC3E}">
        <p14:creationId xmlns:p14="http://schemas.microsoft.com/office/powerpoint/2010/main" val="3094516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3606</TotalTime>
  <Words>2611</Words>
  <Application>Microsoft Office PowerPoint</Application>
  <PresentationFormat>On-screen Show (4:3)</PresentationFormat>
  <Paragraphs>504</Paragraphs>
  <Slides>26</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Slide Deck Overview</vt:lpstr>
      <vt:lpstr>Overview of Slides</vt:lpstr>
      <vt:lpstr>Who Can Submit a PM? (Actors)</vt:lpstr>
      <vt:lpstr>Partner Document Control</vt:lpstr>
      <vt:lpstr>Loading Planned Movements Into TAS </vt:lpstr>
      <vt:lpstr>Planned Movement File Exchange</vt:lpstr>
      <vt:lpstr>TAS Direct Doc Exchange (No Auth Required)</vt:lpstr>
      <vt:lpstr>DCH Direct with Pre-Auth Flag</vt:lpstr>
      <vt:lpstr>DCH Direct without Pre-Auth Flag</vt:lpstr>
      <vt:lpstr>On Demand Doc Exchange Thru DCH (Real Time Remote Order Download)</vt:lpstr>
      <vt:lpstr>Paper Pilot Overview</vt:lpstr>
      <vt:lpstr>LoadID Use Case Overview</vt:lpstr>
      <vt:lpstr>LoadID Use Case 1– Supplier Created</vt:lpstr>
      <vt:lpstr>LoadID Use Case 2</vt:lpstr>
      <vt:lpstr>Contract Use Case</vt:lpstr>
      <vt:lpstr>Contract Use Case 1</vt:lpstr>
      <vt:lpstr>Contract Use Case 2</vt:lpstr>
      <vt:lpstr>Shipment Use Case Overview</vt:lpstr>
      <vt:lpstr>Shipment Use Case 1 –  Shipment Referencing a Sales Contract</vt:lpstr>
      <vt:lpstr>Shipment Use Case 2 –  Shipment Referencing an Order</vt:lpstr>
      <vt:lpstr>Shipment Use Case 3 –  Shipment Referencing a LoadID</vt:lpstr>
      <vt:lpstr>Shipment Use Case 4 –  Shipment Referencing a Sales Contract From a Carrier</vt:lpstr>
      <vt:lpstr>Order Use Case Overview</vt:lpstr>
      <vt:lpstr>Order Use Case 1</vt:lpstr>
      <vt:lpstr>Order Use Case 2</vt:lpstr>
      <vt:lpstr>Order Use Case 3</vt:lpstr>
    </vt:vector>
  </TitlesOfParts>
  <Company>Hermes Asset Protection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PIDX TDXS Subgroup Planned Movements</dc:title>
  <dc:creator>Hanno Schwarz</dc:creator>
  <cp:lastModifiedBy>Bryan McPadden</cp:lastModifiedBy>
  <cp:revision>401</cp:revision>
  <dcterms:created xsi:type="dcterms:W3CDTF">2011-09-12T13:02:48Z</dcterms:created>
  <dcterms:modified xsi:type="dcterms:W3CDTF">2016-06-09T20:24:15Z</dcterms:modified>
</cp:coreProperties>
</file>